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73" r:id="rId12"/>
    <p:sldId id="268" r:id="rId13"/>
    <p:sldId id="269" r:id="rId14"/>
    <p:sldId id="274" r:id="rId15"/>
    <p:sldId id="270" r:id="rId16"/>
    <p:sldId id="271" r:id="rId17"/>
    <p:sldId id="272" r:id="rId18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8DDC"/>
    <a:srgbClr val="7F7F7F"/>
    <a:srgbClr val="82A0E2"/>
    <a:srgbClr val="FFFFFF"/>
    <a:srgbClr val="5BD999"/>
    <a:srgbClr val="999999"/>
    <a:srgbClr val="FFCC29"/>
    <a:srgbClr val="FFD653"/>
    <a:srgbClr val="A6A6A6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6" autoAdjust="0"/>
    <p:restoredTop sz="94660"/>
  </p:normalViewPr>
  <p:slideViewPr>
    <p:cSldViewPr snapToGrid="0">
      <p:cViewPr varScale="1">
        <p:scale>
          <a:sx n="87" d="100"/>
          <a:sy n="87" d="100"/>
        </p:scale>
        <p:origin x="14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7065CB-1B3F-4851-98C6-E40FEE524422}" type="doc">
      <dgm:prSet loTypeId="urn:microsoft.com/office/officeart/2005/8/layout/hProcess7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8F0CF73-0F1A-415A-BD7C-6A5D8AF4AC32}">
      <dgm:prSet phldrT="[Text]"/>
      <dgm:spPr>
        <a:solidFill>
          <a:srgbClr val="82A0E2"/>
        </a:solidFill>
      </dgm:spPr>
      <dgm:t>
        <a:bodyPr/>
        <a:lstStyle/>
        <a:p>
          <a:r>
            <a:rPr lang="en-US" dirty="0">
              <a:latin typeface="Segoe WP" panose="020B0502040204020203" pitchFamily="34" charset="0"/>
              <a:cs typeface="Segoe WP" panose="020B0502040204020203" pitchFamily="34" charset="0"/>
            </a:rPr>
            <a:t>.</a:t>
          </a:r>
          <a:r>
            <a:rPr lang="en-US" b="1" dirty="0">
              <a:latin typeface="Segoe WP" panose="020B0502040204020203" pitchFamily="34" charset="0"/>
              <a:cs typeface="Segoe WP" panose="020B0502040204020203" pitchFamily="34" charset="0"/>
            </a:rPr>
            <a:t>BABYLON</a:t>
          </a:r>
        </a:p>
      </dgm:t>
    </dgm:pt>
    <dgm:pt modelId="{CB1C81E3-7B74-429E-84F9-001D4E6B9240}" type="parTrans" cxnId="{C90CF594-D4D9-482E-AE8D-600BFE4A7450}">
      <dgm:prSet/>
      <dgm:spPr/>
      <dgm:t>
        <a:bodyPr/>
        <a:lstStyle/>
        <a:p>
          <a:endParaRPr lang="en-US"/>
        </a:p>
      </dgm:t>
    </dgm:pt>
    <dgm:pt modelId="{49606C44-33A7-4A22-8308-95ED3288BA20}" type="sibTrans" cxnId="{C90CF594-D4D9-482E-AE8D-600BFE4A7450}">
      <dgm:prSet/>
      <dgm:spPr/>
      <dgm:t>
        <a:bodyPr/>
        <a:lstStyle/>
        <a:p>
          <a:endParaRPr lang="en-US"/>
        </a:p>
      </dgm:t>
    </dgm:pt>
    <dgm:pt modelId="{1FC96F51-CFC6-42DD-8BC0-2A514998DBEB}">
      <dgm:prSet phldrT="[Text]" custT="1"/>
      <dgm:spPr/>
      <dgm:t>
        <a:bodyPr/>
        <a:lstStyle/>
        <a:p>
          <a:r>
            <a:rPr lang="fr-FR" sz="2000" noProof="0" dirty="0">
              <a:latin typeface="Segoe WP" panose="020B0502040204020203" pitchFamily="34" charset="0"/>
              <a:cs typeface="Segoe WP" panose="020B0502040204020203" pitchFamily="34" charset="0"/>
            </a:rPr>
            <a:t>Un fichier scène</a:t>
          </a:r>
        </a:p>
      </dgm:t>
    </dgm:pt>
    <dgm:pt modelId="{966A4BB1-D979-474C-B8CD-A3F9A7FD760E}" type="parTrans" cxnId="{E604BDA6-24AE-4827-93B5-B44DF29A9C6B}">
      <dgm:prSet/>
      <dgm:spPr/>
      <dgm:t>
        <a:bodyPr/>
        <a:lstStyle/>
        <a:p>
          <a:endParaRPr lang="en-US"/>
        </a:p>
      </dgm:t>
    </dgm:pt>
    <dgm:pt modelId="{308662B4-B500-4777-8C67-F5D3422C4F86}" type="sibTrans" cxnId="{E604BDA6-24AE-4827-93B5-B44DF29A9C6B}">
      <dgm:prSet/>
      <dgm:spPr/>
      <dgm:t>
        <a:bodyPr/>
        <a:lstStyle/>
        <a:p>
          <a:endParaRPr lang="en-US"/>
        </a:p>
      </dgm:t>
    </dgm:pt>
    <dgm:pt modelId="{90F73465-DF64-411B-8042-FD052E6C6E94}">
      <dgm:prSet phldrT="[Text]"/>
      <dgm:spPr/>
      <dgm:t>
        <a:bodyPr/>
        <a:lstStyle/>
        <a:p>
          <a:r>
            <a:rPr lang="en-US" dirty="0"/>
            <a:t>.</a:t>
          </a:r>
          <a:r>
            <a:rPr lang="en-US" b="1" dirty="0"/>
            <a:t>INCREMENTAL.BABYLON</a:t>
          </a:r>
        </a:p>
      </dgm:t>
    </dgm:pt>
    <dgm:pt modelId="{C080DA3F-81DA-402D-9816-F6D2A0EA1D15}" type="parTrans" cxnId="{ADC7651C-833D-4008-B698-DF1AC906C148}">
      <dgm:prSet/>
      <dgm:spPr/>
      <dgm:t>
        <a:bodyPr/>
        <a:lstStyle/>
        <a:p>
          <a:endParaRPr lang="en-US"/>
        </a:p>
      </dgm:t>
    </dgm:pt>
    <dgm:pt modelId="{5755153A-C66D-4766-A3DC-599308C317E6}" type="sibTrans" cxnId="{ADC7651C-833D-4008-B698-DF1AC906C148}">
      <dgm:prSet/>
      <dgm:spPr/>
      <dgm:t>
        <a:bodyPr/>
        <a:lstStyle/>
        <a:p>
          <a:endParaRPr lang="en-US"/>
        </a:p>
      </dgm:t>
    </dgm:pt>
    <dgm:pt modelId="{F6FE9F7A-07B6-4456-AF3E-DA1A2D9A7018}">
      <dgm:prSet phldrT="[Text]" custT="1"/>
      <dgm:spPr/>
      <dgm:t>
        <a:bodyPr/>
        <a:lstStyle/>
        <a:p>
          <a:r>
            <a:rPr lang="fr-FR" sz="2000" noProof="0" dirty="0">
              <a:latin typeface="Segoe WP" panose="020B0502040204020203" pitchFamily="34" charset="0"/>
              <a:cs typeface="Segoe WP" panose="020B0502040204020203" pitchFamily="34" charset="0"/>
            </a:rPr>
            <a:t>Un fichier scène</a:t>
          </a:r>
        </a:p>
        <a:p>
          <a:r>
            <a:rPr lang="fr-FR" sz="2000" noProof="0" dirty="0">
              <a:latin typeface="Segoe WP" panose="020B0502040204020203" pitchFamily="34" charset="0"/>
              <a:cs typeface="Segoe WP" panose="020B0502040204020203" pitchFamily="34" charset="0"/>
            </a:rPr>
            <a:t>Un fichier données par objet</a:t>
          </a:r>
        </a:p>
        <a:p>
          <a:r>
            <a:rPr lang="fr-FR" sz="2000" b="0" noProof="0" dirty="0">
              <a:latin typeface="Segoe WP" panose="020B0502040204020203" pitchFamily="34" charset="0"/>
              <a:cs typeface="Segoe WP" panose="020B0502040204020203" pitchFamily="34" charset="0"/>
            </a:rPr>
            <a:t>Format </a:t>
          </a:r>
          <a:r>
            <a:rPr lang="fr-FR" sz="2000" b="1" noProof="0" dirty="0">
              <a:latin typeface="Segoe WP" panose="020B0502040204020203" pitchFamily="34" charset="0"/>
              <a:cs typeface="Segoe WP" panose="020B0502040204020203" pitchFamily="34" charset="0"/>
            </a:rPr>
            <a:t>JSON</a:t>
          </a:r>
          <a:r>
            <a:rPr lang="fr-FR" sz="2000" noProof="0" dirty="0">
              <a:latin typeface="Segoe WP" panose="020B0502040204020203" pitchFamily="34" charset="0"/>
              <a:cs typeface="Segoe WP" panose="020B0502040204020203" pitchFamily="34" charset="0"/>
            </a:rPr>
            <a:t> pour les deux</a:t>
          </a:r>
        </a:p>
      </dgm:t>
    </dgm:pt>
    <dgm:pt modelId="{FAC35CDF-2CDD-4935-A1BC-7B3246B6DE45}" type="parTrans" cxnId="{49B4BED1-935B-4CB2-9001-6C0641889CDD}">
      <dgm:prSet/>
      <dgm:spPr/>
      <dgm:t>
        <a:bodyPr/>
        <a:lstStyle/>
        <a:p>
          <a:endParaRPr lang="en-US"/>
        </a:p>
      </dgm:t>
    </dgm:pt>
    <dgm:pt modelId="{C14FEBF2-1735-4059-8EA9-5BF90D9C12CE}" type="sibTrans" cxnId="{49B4BED1-935B-4CB2-9001-6C0641889CDD}">
      <dgm:prSet/>
      <dgm:spPr/>
      <dgm:t>
        <a:bodyPr/>
        <a:lstStyle/>
        <a:p>
          <a:endParaRPr lang="en-US"/>
        </a:p>
      </dgm:t>
    </dgm:pt>
    <dgm:pt modelId="{772BAAAC-5796-43ED-9174-6ADD5E826CCE}">
      <dgm:prSet phldrT="[Text]"/>
      <dgm:spPr>
        <a:solidFill>
          <a:srgbClr val="5BD999"/>
        </a:solidFill>
      </dgm:spPr>
      <dgm:t>
        <a:bodyPr/>
        <a:lstStyle/>
        <a:p>
          <a:r>
            <a:rPr lang="en-US" dirty="0"/>
            <a:t>.</a:t>
          </a:r>
          <a:r>
            <a:rPr lang="en-US" b="1" dirty="0"/>
            <a:t>BINARY.BABYLON</a:t>
          </a:r>
        </a:p>
      </dgm:t>
    </dgm:pt>
    <dgm:pt modelId="{8DCEE631-9D3D-4283-9E1E-5D92C1CACD1D}" type="parTrans" cxnId="{265ABDA8-4472-440D-AA7A-BA5D71F5518F}">
      <dgm:prSet/>
      <dgm:spPr/>
      <dgm:t>
        <a:bodyPr/>
        <a:lstStyle/>
        <a:p>
          <a:endParaRPr lang="en-US"/>
        </a:p>
      </dgm:t>
    </dgm:pt>
    <dgm:pt modelId="{D1554BAC-4F1E-447D-8B4E-01E92810C3DC}" type="sibTrans" cxnId="{265ABDA8-4472-440D-AA7A-BA5D71F5518F}">
      <dgm:prSet/>
      <dgm:spPr/>
      <dgm:t>
        <a:bodyPr/>
        <a:lstStyle/>
        <a:p>
          <a:endParaRPr lang="en-US"/>
        </a:p>
      </dgm:t>
    </dgm:pt>
    <dgm:pt modelId="{7BFEC166-CE9B-4EA5-A38B-BE3D71AA3573}">
      <dgm:prSet phldrT="[Text]" custT="1"/>
      <dgm:spPr/>
      <dgm:t>
        <a:bodyPr/>
        <a:lstStyle/>
        <a:p>
          <a:r>
            <a:rPr lang="fr-FR" sz="1480" noProof="0" dirty="0">
              <a:latin typeface="Segoe WP" panose="020B0502040204020203" pitchFamily="34" charset="0"/>
              <a:cs typeface="Segoe WP" panose="020B0502040204020203" pitchFamily="34" charset="0"/>
            </a:rPr>
            <a:t>Un fichier scène</a:t>
          </a:r>
          <a:endParaRPr lang="fr-FR" sz="1480" noProof="0" dirty="0"/>
        </a:p>
      </dgm:t>
    </dgm:pt>
    <dgm:pt modelId="{9FB52B42-2AB1-411B-804F-97DB85D4FE0B}" type="parTrans" cxnId="{8BDA490B-5D53-4089-BCD0-26C3E85277C6}">
      <dgm:prSet/>
      <dgm:spPr/>
      <dgm:t>
        <a:bodyPr/>
        <a:lstStyle/>
        <a:p>
          <a:endParaRPr lang="en-US"/>
        </a:p>
      </dgm:t>
    </dgm:pt>
    <dgm:pt modelId="{137868B4-04A0-4274-B46C-B6156720853F}" type="sibTrans" cxnId="{8BDA490B-5D53-4089-BCD0-26C3E85277C6}">
      <dgm:prSet/>
      <dgm:spPr/>
      <dgm:t>
        <a:bodyPr/>
        <a:lstStyle/>
        <a:p>
          <a:endParaRPr lang="en-US"/>
        </a:p>
      </dgm:t>
    </dgm:pt>
    <dgm:pt modelId="{06FFC9BB-730B-43F3-B7DB-98F1294FE8A0}">
      <dgm:prSet phldrT="[Text]" custT="1"/>
      <dgm:spPr/>
      <dgm:t>
        <a:bodyPr/>
        <a:lstStyle/>
        <a:p>
          <a:r>
            <a:rPr lang="fr-FR" sz="2000" b="0" noProof="0" dirty="0">
              <a:latin typeface="Segoe WP" panose="020B0502040204020203" pitchFamily="34" charset="0"/>
              <a:cs typeface="Segoe WP" panose="020B0502040204020203" pitchFamily="34" charset="0"/>
            </a:rPr>
            <a:t>Format</a:t>
          </a:r>
          <a:r>
            <a:rPr lang="fr-FR" sz="2000" b="1" noProof="0" dirty="0">
              <a:latin typeface="Segoe WP" panose="020B0502040204020203" pitchFamily="34" charset="0"/>
              <a:cs typeface="Segoe WP" panose="020B0502040204020203" pitchFamily="34" charset="0"/>
            </a:rPr>
            <a:t> JSON</a:t>
          </a:r>
          <a:endParaRPr lang="fr-FR" sz="2000" noProof="0" dirty="0">
            <a:latin typeface="Segoe WP" panose="020B0502040204020203" pitchFamily="34" charset="0"/>
            <a:cs typeface="Segoe WP" panose="020B0502040204020203" pitchFamily="34" charset="0"/>
          </a:endParaRPr>
        </a:p>
        <a:p>
          <a:endParaRPr lang="fr-FR" sz="2000" noProof="0" dirty="0">
            <a:latin typeface="Segoe WP" panose="020B0502040204020203" pitchFamily="34" charset="0"/>
            <a:cs typeface="Segoe WP" panose="020B0502040204020203" pitchFamily="34" charset="0"/>
          </a:endParaRPr>
        </a:p>
        <a:p>
          <a:endParaRPr lang="fr-FR" sz="2000" noProof="0" dirty="0">
            <a:latin typeface="Segoe WP" panose="020B0502040204020203" pitchFamily="34" charset="0"/>
            <a:cs typeface="Segoe WP" panose="020B0502040204020203" pitchFamily="34" charset="0"/>
          </a:endParaRPr>
        </a:p>
        <a:p>
          <a:endParaRPr lang="fr-FR" sz="2000" noProof="0" dirty="0">
            <a:latin typeface="Segoe WP" panose="020B0502040204020203" pitchFamily="34" charset="0"/>
            <a:cs typeface="Segoe WP" panose="020B0502040204020203" pitchFamily="34" charset="0"/>
          </a:endParaRPr>
        </a:p>
        <a:p>
          <a:endParaRPr lang="fr-FR" sz="2000" noProof="0" dirty="0">
            <a:latin typeface="Segoe WP" panose="020B0502040204020203" pitchFamily="34" charset="0"/>
            <a:cs typeface="Segoe WP" panose="020B0502040204020203" pitchFamily="34" charset="0"/>
          </a:endParaRPr>
        </a:p>
      </dgm:t>
    </dgm:pt>
    <dgm:pt modelId="{D76E447E-9FDF-4BEF-9D7B-ABD5E56622E7}" type="parTrans" cxnId="{F638BA45-7696-4D10-906A-2E97DB28CEB7}">
      <dgm:prSet/>
      <dgm:spPr/>
      <dgm:t>
        <a:bodyPr/>
        <a:lstStyle/>
        <a:p>
          <a:endParaRPr lang="en-US"/>
        </a:p>
      </dgm:t>
    </dgm:pt>
    <dgm:pt modelId="{E9B4A3EC-A224-404F-A2E1-CAF29C89C682}" type="sibTrans" cxnId="{F638BA45-7696-4D10-906A-2E97DB28CEB7}">
      <dgm:prSet/>
      <dgm:spPr/>
      <dgm:t>
        <a:bodyPr/>
        <a:lstStyle/>
        <a:p>
          <a:endParaRPr lang="en-US"/>
        </a:p>
      </dgm:t>
    </dgm:pt>
    <dgm:pt modelId="{952F0BF7-7758-479E-93D1-EECDBD1E4BE6}">
      <dgm:prSet custT="1"/>
      <dgm:spPr/>
      <dgm:t>
        <a:bodyPr/>
        <a:lstStyle/>
        <a:p>
          <a:r>
            <a:rPr lang="fr-FR" sz="1480" noProof="0" dirty="0">
              <a:latin typeface="Segoe WP" panose="020B0502040204020203" pitchFamily="34" charset="0"/>
              <a:cs typeface="Segoe WP" panose="020B0502040204020203" pitchFamily="34" charset="0"/>
            </a:rPr>
            <a:t>Un fichier données par objet</a:t>
          </a:r>
        </a:p>
      </dgm:t>
    </dgm:pt>
    <dgm:pt modelId="{AB90D518-5118-4C94-B083-729E68A4F0AB}" type="sibTrans" cxnId="{274CF40D-5E13-4928-9BE8-11FE0BB5A027}">
      <dgm:prSet/>
      <dgm:spPr/>
      <dgm:t>
        <a:bodyPr/>
        <a:lstStyle/>
        <a:p>
          <a:endParaRPr lang="en-US"/>
        </a:p>
      </dgm:t>
    </dgm:pt>
    <dgm:pt modelId="{7D894333-172E-43BC-9893-5D362229A011}" type="parTrans" cxnId="{274CF40D-5E13-4928-9BE8-11FE0BB5A027}">
      <dgm:prSet/>
      <dgm:spPr/>
      <dgm:t>
        <a:bodyPr/>
        <a:lstStyle/>
        <a:p>
          <a:endParaRPr lang="en-US"/>
        </a:p>
      </dgm:t>
    </dgm:pt>
    <dgm:pt modelId="{28BF3E84-CDFC-436F-B929-A9B740A7DDAA}">
      <dgm:prSet custT="1"/>
      <dgm:spPr/>
      <dgm:t>
        <a:bodyPr/>
        <a:lstStyle/>
        <a:p>
          <a:r>
            <a:rPr lang="fr-FR" sz="1480" b="0" noProof="0" dirty="0">
              <a:latin typeface="Segoe WP" panose="020B0502040204020203" pitchFamily="34" charset="0"/>
              <a:cs typeface="Segoe WP" panose="020B0502040204020203" pitchFamily="34" charset="0"/>
            </a:rPr>
            <a:t>Format </a:t>
          </a:r>
          <a:r>
            <a:rPr lang="fr-FR" sz="1480" b="1" noProof="0" dirty="0">
              <a:latin typeface="Segoe WP" panose="020B0502040204020203" pitchFamily="34" charset="0"/>
              <a:cs typeface="Segoe WP" panose="020B0502040204020203" pitchFamily="34" charset="0"/>
            </a:rPr>
            <a:t>JSON</a:t>
          </a:r>
          <a:r>
            <a:rPr lang="fr-FR" sz="1480" noProof="0" dirty="0">
              <a:latin typeface="Segoe WP" panose="020B0502040204020203" pitchFamily="34" charset="0"/>
              <a:cs typeface="Segoe WP" panose="020B0502040204020203" pitchFamily="34" charset="0"/>
            </a:rPr>
            <a:t> pour la scene</a:t>
          </a:r>
        </a:p>
      </dgm:t>
    </dgm:pt>
    <dgm:pt modelId="{CC319317-8ABD-44E4-9EAA-9B60A8A8C1E9}" type="sibTrans" cxnId="{72CBE3FC-F9B0-4B52-B3A8-C179C538434D}">
      <dgm:prSet/>
      <dgm:spPr/>
      <dgm:t>
        <a:bodyPr/>
        <a:lstStyle/>
        <a:p>
          <a:endParaRPr lang="en-US"/>
        </a:p>
      </dgm:t>
    </dgm:pt>
    <dgm:pt modelId="{80DB3035-079F-4857-AE9D-D445624D2C20}" type="parTrans" cxnId="{72CBE3FC-F9B0-4B52-B3A8-C179C538434D}">
      <dgm:prSet/>
      <dgm:spPr/>
      <dgm:t>
        <a:bodyPr/>
        <a:lstStyle/>
        <a:p>
          <a:endParaRPr lang="en-US"/>
        </a:p>
      </dgm:t>
    </dgm:pt>
    <dgm:pt modelId="{411AEAD1-F795-4724-A1BE-8D65D0F53626}">
      <dgm:prSet custT="1"/>
      <dgm:spPr/>
      <dgm:t>
        <a:bodyPr/>
        <a:lstStyle/>
        <a:p>
          <a:r>
            <a:rPr lang="fr-FR" sz="1480" b="0" noProof="0" dirty="0">
              <a:latin typeface="Segoe WP" panose="020B0502040204020203" pitchFamily="34" charset="0"/>
              <a:cs typeface="Segoe WP" panose="020B0502040204020203" pitchFamily="34" charset="0"/>
            </a:rPr>
            <a:t>Données </a:t>
          </a:r>
          <a:r>
            <a:rPr lang="fr-FR" sz="1480" b="1" noProof="0" dirty="0">
              <a:latin typeface="Segoe WP" panose="020B0502040204020203" pitchFamily="34" charset="0"/>
              <a:cs typeface="Segoe WP" panose="020B0502040204020203" pitchFamily="34" charset="0"/>
            </a:rPr>
            <a:t>BINAIRES</a:t>
          </a:r>
          <a:r>
            <a:rPr lang="fr-FR" sz="1480" b="0" noProof="0" dirty="0">
              <a:latin typeface="Segoe WP" panose="020B0502040204020203" pitchFamily="34" charset="0"/>
              <a:cs typeface="Segoe WP" panose="020B0502040204020203" pitchFamily="34" charset="0"/>
            </a:rPr>
            <a:t> pour les objets</a:t>
          </a:r>
        </a:p>
        <a:p>
          <a:r>
            <a:rPr lang="fr-FR" sz="1480" noProof="0" dirty="0">
              <a:latin typeface="Segoe WP" panose="020B0502040204020203" pitchFamily="34" charset="0"/>
              <a:cs typeface="Segoe WP" panose="020B0502040204020203" pitchFamily="34" charset="0"/>
            </a:rPr>
            <a:t>Données directement chargés dans le GPU</a:t>
          </a:r>
        </a:p>
      </dgm:t>
    </dgm:pt>
    <dgm:pt modelId="{61293357-D37E-45E6-9BFD-515B2358DAED}" type="sibTrans" cxnId="{3ABE7A2A-DBE8-4657-AD51-E6EA9F22DA98}">
      <dgm:prSet/>
      <dgm:spPr/>
      <dgm:t>
        <a:bodyPr/>
        <a:lstStyle/>
        <a:p>
          <a:endParaRPr lang="en-US"/>
        </a:p>
      </dgm:t>
    </dgm:pt>
    <dgm:pt modelId="{1ECCF53C-47E0-49F9-8B78-3F41DA46670D}" type="parTrans" cxnId="{3ABE7A2A-DBE8-4657-AD51-E6EA9F22DA98}">
      <dgm:prSet/>
      <dgm:spPr/>
      <dgm:t>
        <a:bodyPr/>
        <a:lstStyle/>
        <a:p>
          <a:endParaRPr lang="en-US"/>
        </a:p>
      </dgm:t>
    </dgm:pt>
    <dgm:pt modelId="{1B904A46-9F97-4D3E-8F3C-799105D68E17}" type="pres">
      <dgm:prSet presAssocID="{D97065CB-1B3F-4851-98C6-E40FEE524422}" presName="Name0" presStyleCnt="0">
        <dgm:presLayoutVars>
          <dgm:dir/>
          <dgm:animLvl val="lvl"/>
          <dgm:resizeHandles val="exact"/>
        </dgm:presLayoutVars>
      </dgm:prSet>
      <dgm:spPr/>
    </dgm:pt>
    <dgm:pt modelId="{7A06A8CF-5243-4114-B69A-D2E2D821188A}" type="pres">
      <dgm:prSet presAssocID="{78F0CF73-0F1A-415A-BD7C-6A5D8AF4AC32}" presName="compositeNode" presStyleCnt="0">
        <dgm:presLayoutVars>
          <dgm:bulletEnabled val="1"/>
        </dgm:presLayoutVars>
      </dgm:prSet>
      <dgm:spPr/>
    </dgm:pt>
    <dgm:pt modelId="{38C12BA5-EF6E-4786-8A10-1A2494269236}" type="pres">
      <dgm:prSet presAssocID="{78F0CF73-0F1A-415A-BD7C-6A5D8AF4AC32}" presName="bgRect" presStyleLbl="node1" presStyleIdx="0" presStyleCnt="3"/>
      <dgm:spPr/>
    </dgm:pt>
    <dgm:pt modelId="{416C0CEC-57F4-4A18-AE5C-B564BD9320B8}" type="pres">
      <dgm:prSet presAssocID="{78F0CF73-0F1A-415A-BD7C-6A5D8AF4AC32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27E063DB-1365-4196-85E0-8CEE252C179E}" type="pres">
      <dgm:prSet presAssocID="{78F0CF73-0F1A-415A-BD7C-6A5D8AF4AC32}" presName="childNode" presStyleLbl="node1" presStyleIdx="0" presStyleCnt="3">
        <dgm:presLayoutVars>
          <dgm:bulletEnabled val="1"/>
        </dgm:presLayoutVars>
      </dgm:prSet>
      <dgm:spPr/>
    </dgm:pt>
    <dgm:pt modelId="{0926B77E-BA42-4473-8C8A-64EBBC2C4967}" type="pres">
      <dgm:prSet presAssocID="{49606C44-33A7-4A22-8308-95ED3288BA20}" presName="hSp" presStyleCnt="0"/>
      <dgm:spPr/>
    </dgm:pt>
    <dgm:pt modelId="{C92A8FDB-891B-4B8D-BAF5-1EF8E3EE18F0}" type="pres">
      <dgm:prSet presAssocID="{49606C44-33A7-4A22-8308-95ED3288BA20}" presName="vProcSp" presStyleCnt="0"/>
      <dgm:spPr/>
    </dgm:pt>
    <dgm:pt modelId="{8CAD7F33-3D8E-4672-9CDB-55C8B662D04C}" type="pres">
      <dgm:prSet presAssocID="{49606C44-33A7-4A22-8308-95ED3288BA20}" presName="vSp1" presStyleCnt="0"/>
      <dgm:spPr/>
    </dgm:pt>
    <dgm:pt modelId="{75D23C0D-F524-48E1-A3B6-EE00B1CD814A}" type="pres">
      <dgm:prSet presAssocID="{49606C44-33A7-4A22-8308-95ED3288BA20}" presName="simulatedConn" presStyleLbl="solidFgAcc1" presStyleIdx="0" presStyleCnt="2"/>
      <dgm:spPr>
        <a:noFill/>
        <a:ln>
          <a:noFill/>
        </a:ln>
      </dgm:spPr>
    </dgm:pt>
    <dgm:pt modelId="{318DDDD8-7E3A-4680-A168-4E73704C279E}" type="pres">
      <dgm:prSet presAssocID="{49606C44-33A7-4A22-8308-95ED3288BA20}" presName="vSp2" presStyleCnt="0"/>
      <dgm:spPr/>
    </dgm:pt>
    <dgm:pt modelId="{AEBD2ECD-08C2-4146-845D-FF28B7F6FEF5}" type="pres">
      <dgm:prSet presAssocID="{49606C44-33A7-4A22-8308-95ED3288BA20}" presName="sibTrans" presStyleCnt="0"/>
      <dgm:spPr/>
    </dgm:pt>
    <dgm:pt modelId="{46545FF5-CB1B-4172-BC1D-020883DA4217}" type="pres">
      <dgm:prSet presAssocID="{90F73465-DF64-411B-8042-FD052E6C6E94}" presName="compositeNode" presStyleCnt="0">
        <dgm:presLayoutVars>
          <dgm:bulletEnabled val="1"/>
        </dgm:presLayoutVars>
      </dgm:prSet>
      <dgm:spPr/>
    </dgm:pt>
    <dgm:pt modelId="{D32A06CD-1E0B-423D-97F3-687EF0A5EC26}" type="pres">
      <dgm:prSet presAssocID="{90F73465-DF64-411B-8042-FD052E6C6E94}" presName="bgRect" presStyleLbl="node1" presStyleIdx="1" presStyleCnt="3"/>
      <dgm:spPr/>
    </dgm:pt>
    <dgm:pt modelId="{78057AF9-F0E2-443F-A2B2-90EA61F0B1F2}" type="pres">
      <dgm:prSet presAssocID="{90F73465-DF64-411B-8042-FD052E6C6E94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0E29777A-7832-4E91-AC7B-7A81CFAE85B0}" type="pres">
      <dgm:prSet presAssocID="{90F73465-DF64-411B-8042-FD052E6C6E94}" presName="childNode" presStyleLbl="node1" presStyleIdx="1" presStyleCnt="3">
        <dgm:presLayoutVars>
          <dgm:bulletEnabled val="1"/>
        </dgm:presLayoutVars>
      </dgm:prSet>
      <dgm:spPr/>
    </dgm:pt>
    <dgm:pt modelId="{C07E19D2-176D-4981-B94E-BBA4D5273ACE}" type="pres">
      <dgm:prSet presAssocID="{5755153A-C66D-4766-A3DC-599308C317E6}" presName="hSp" presStyleCnt="0"/>
      <dgm:spPr/>
    </dgm:pt>
    <dgm:pt modelId="{D60701B3-B3E2-4362-B889-1D31A884278A}" type="pres">
      <dgm:prSet presAssocID="{5755153A-C66D-4766-A3DC-599308C317E6}" presName="vProcSp" presStyleCnt="0"/>
      <dgm:spPr/>
    </dgm:pt>
    <dgm:pt modelId="{759DE42D-1FAF-4F88-8D2D-079402FBB3D9}" type="pres">
      <dgm:prSet presAssocID="{5755153A-C66D-4766-A3DC-599308C317E6}" presName="vSp1" presStyleCnt="0"/>
      <dgm:spPr/>
    </dgm:pt>
    <dgm:pt modelId="{FE0E17E6-0C5A-4422-B197-0AF989F3214C}" type="pres">
      <dgm:prSet presAssocID="{5755153A-C66D-4766-A3DC-599308C317E6}" presName="simulatedConn" presStyleLbl="solidFgAcc1" presStyleIdx="1" presStyleCnt="2" custLinFactNeighborY="0"/>
      <dgm:spPr>
        <a:noFill/>
        <a:ln>
          <a:noFill/>
        </a:ln>
      </dgm:spPr>
    </dgm:pt>
    <dgm:pt modelId="{3D4D958F-CA65-4BB5-8D82-DFAB88B92998}" type="pres">
      <dgm:prSet presAssocID="{5755153A-C66D-4766-A3DC-599308C317E6}" presName="vSp2" presStyleCnt="0"/>
      <dgm:spPr/>
    </dgm:pt>
    <dgm:pt modelId="{DF1912D6-D956-47FF-92E3-40DE75DB89EE}" type="pres">
      <dgm:prSet presAssocID="{5755153A-C66D-4766-A3DC-599308C317E6}" presName="sibTrans" presStyleCnt="0"/>
      <dgm:spPr/>
    </dgm:pt>
    <dgm:pt modelId="{F716A030-1882-4BA1-9CE5-DF7D79C505BF}" type="pres">
      <dgm:prSet presAssocID="{772BAAAC-5796-43ED-9174-6ADD5E826CCE}" presName="compositeNode" presStyleCnt="0">
        <dgm:presLayoutVars>
          <dgm:bulletEnabled val="1"/>
        </dgm:presLayoutVars>
      </dgm:prSet>
      <dgm:spPr/>
    </dgm:pt>
    <dgm:pt modelId="{B0D05530-1004-440D-8F8E-1CD00D230306}" type="pres">
      <dgm:prSet presAssocID="{772BAAAC-5796-43ED-9174-6ADD5E826CCE}" presName="bgRect" presStyleLbl="node1" presStyleIdx="2" presStyleCnt="3"/>
      <dgm:spPr/>
    </dgm:pt>
    <dgm:pt modelId="{7F14774C-EACA-422B-B1C1-8D6BC045D243}" type="pres">
      <dgm:prSet presAssocID="{772BAAAC-5796-43ED-9174-6ADD5E826CCE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9E0062D8-7868-4F1F-B3B1-E5023C73B1EA}" type="pres">
      <dgm:prSet presAssocID="{772BAAAC-5796-43ED-9174-6ADD5E826CCE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CE9C2916-3762-4BFD-971D-08DD2FE39AB0}" type="presOf" srcId="{772BAAAC-5796-43ED-9174-6ADD5E826CCE}" destId="{B0D05530-1004-440D-8F8E-1CD00D230306}" srcOrd="0" destOrd="0" presId="urn:microsoft.com/office/officeart/2005/8/layout/hProcess7"/>
    <dgm:cxn modelId="{274CF40D-5E13-4928-9BE8-11FE0BB5A027}" srcId="{772BAAAC-5796-43ED-9174-6ADD5E826CCE}" destId="{952F0BF7-7758-479E-93D1-EECDBD1E4BE6}" srcOrd="1" destOrd="0" parTransId="{7D894333-172E-43BC-9893-5D362229A011}" sibTransId="{AB90D518-5118-4C94-B083-729E68A4F0AB}"/>
    <dgm:cxn modelId="{9A3B189E-0503-4E51-9F68-F38B6DC558AA}" type="presOf" srcId="{772BAAAC-5796-43ED-9174-6ADD5E826CCE}" destId="{7F14774C-EACA-422B-B1C1-8D6BC045D243}" srcOrd="1" destOrd="0" presId="urn:microsoft.com/office/officeart/2005/8/layout/hProcess7"/>
    <dgm:cxn modelId="{8BDA490B-5D53-4089-BCD0-26C3E85277C6}" srcId="{772BAAAC-5796-43ED-9174-6ADD5E826CCE}" destId="{7BFEC166-CE9B-4EA5-A38B-BE3D71AA3573}" srcOrd="0" destOrd="0" parTransId="{9FB52B42-2AB1-411B-804F-97DB85D4FE0B}" sibTransId="{137868B4-04A0-4274-B46C-B6156720853F}"/>
    <dgm:cxn modelId="{691E2BDB-4F98-4A81-BF15-66D45AB72A67}" type="presOf" srcId="{1FC96F51-CFC6-42DD-8BC0-2A514998DBEB}" destId="{27E063DB-1365-4196-85E0-8CEE252C179E}" srcOrd="0" destOrd="0" presId="urn:microsoft.com/office/officeart/2005/8/layout/hProcess7"/>
    <dgm:cxn modelId="{C90CF594-D4D9-482E-AE8D-600BFE4A7450}" srcId="{D97065CB-1B3F-4851-98C6-E40FEE524422}" destId="{78F0CF73-0F1A-415A-BD7C-6A5D8AF4AC32}" srcOrd="0" destOrd="0" parTransId="{CB1C81E3-7B74-429E-84F9-001D4E6B9240}" sibTransId="{49606C44-33A7-4A22-8308-95ED3288BA20}"/>
    <dgm:cxn modelId="{49B4BED1-935B-4CB2-9001-6C0641889CDD}" srcId="{90F73465-DF64-411B-8042-FD052E6C6E94}" destId="{F6FE9F7A-07B6-4456-AF3E-DA1A2D9A7018}" srcOrd="0" destOrd="0" parTransId="{FAC35CDF-2CDD-4935-A1BC-7B3246B6DE45}" sibTransId="{C14FEBF2-1735-4059-8EA9-5BF90D9C12CE}"/>
    <dgm:cxn modelId="{ADC7651C-833D-4008-B698-DF1AC906C148}" srcId="{D97065CB-1B3F-4851-98C6-E40FEE524422}" destId="{90F73465-DF64-411B-8042-FD052E6C6E94}" srcOrd="1" destOrd="0" parTransId="{C080DA3F-81DA-402D-9816-F6D2A0EA1D15}" sibTransId="{5755153A-C66D-4766-A3DC-599308C317E6}"/>
    <dgm:cxn modelId="{2F3EB5C0-B55E-4A09-A462-8EF1D0DA7AEF}" type="presOf" srcId="{F6FE9F7A-07B6-4456-AF3E-DA1A2D9A7018}" destId="{0E29777A-7832-4E91-AC7B-7A81CFAE85B0}" srcOrd="0" destOrd="0" presId="urn:microsoft.com/office/officeart/2005/8/layout/hProcess7"/>
    <dgm:cxn modelId="{4D3483D1-453E-4823-A0DA-C961A5AF05EF}" type="presOf" srcId="{D97065CB-1B3F-4851-98C6-E40FEE524422}" destId="{1B904A46-9F97-4D3E-8F3C-799105D68E17}" srcOrd="0" destOrd="0" presId="urn:microsoft.com/office/officeart/2005/8/layout/hProcess7"/>
    <dgm:cxn modelId="{5A761D18-C8C2-442D-A337-970088D9CC1F}" type="presOf" srcId="{411AEAD1-F795-4724-A1BE-8D65D0F53626}" destId="{9E0062D8-7868-4F1F-B3B1-E5023C73B1EA}" srcOrd="0" destOrd="3" presId="urn:microsoft.com/office/officeart/2005/8/layout/hProcess7"/>
    <dgm:cxn modelId="{4EB203F5-F8D4-4C40-B444-9835656C2E9E}" type="presOf" srcId="{7BFEC166-CE9B-4EA5-A38B-BE3D71AA3573}" destId="{9E0062D8-7868-4F1F-B3B1-E5023C73B1EA}" srcOrd="0" destOrd="0" presId="urn:microsoft.com/office/officeart/2005/8/layout/hProcess7"/>
    <dgm:cxn modelId="{EE2AA94E-EC6D-4939-85D1-FFFA7B118DA2}" type="presOf" srcId="{90F73465-DF64-411B-8042-FD052E6C6E94}" destId="{D32A06CD-1E0B-423D-97F3-687EF0A5EC26}" srcOrd="0" destOrd="0" presId="urn:microsoft.com/office/officeart/2005/8/layout/hProcess7"/>
    <dgm:cxn modelId="{D3E25A10-6BD8-4ED3-AAB2-337370413B7B}" type="presOf" srcId="{28BF3E84-CDFC-436F-B929-A9B740A7DDAA}" destId="{9E0062D8-7868-4F1F-B3B1-E5023C73B1EA}" srcOrd="0" destOrd="2" presId="urn:microsoft.com/office/officeart/2005/8/layout/hProcess7"/>
    <dgm:cxn modelId="{265ABDA8-4472-440D-AA7A-BA5D71F5518F}" srcId="{D97065CB-1B3F-4851-98C6-E40FEE524422}" destId="{772BAAAC-5796-43ED-9174-6ADD5E826CCE}" srcOrd="2" destOrd="0" parTransId="{8DCEE631-9D3D-4283-9E1E-5D92C1CACD1D}" sibTransId="{D1554BAC-4F1E-447D-8B4E-01E92810C3DC}"/>
    <dgm:cxn modelId="{72CBE3FC-F9B0-4B52-B3A8-C179C538434D}" srcId="{772BAAAC-5796-43ED-9174-6ADD5E826CCE}" destId="{28BF3E84-CDFC-436F-B929-A9B740A7DDAA}" srcOrd="2" destOrd="0" parTransId="{80DB3035-079F-4857-AE9D-D445624D2C20}" sibTransId="{CC319317-8ABD-44E4-9EAA-9B60A8A8C1E9}"/>
    <dgm:cxn modelId="{B6D19A00-17DB-4DCB-A455-72CEB01A3DA1}" type="presOf" srcId="{78F0CF73-0F1A-415A-BD7C-6A5D8AF4AC32}" destId="{38C12BA5-EF6E-4786-8A10-1A2494269236}" srcOrd="0" destOrd="0" presId="urn:microsoft.com/office/officeart/2005/8/layout/hProcess7"/>
    <dgm:cxn modelId="{98DE1526-8E79-4240-ADB0-8533B947738F}" type="presOf" srcId="{952F0BF7-7758-479E-93D1-EECDBD1E4BE6}" destId="{9E0062D8-7868-4F1F-B3B1-E5023C73B1EA}" srcOrd="0" destOrd="1" presId="urn:microsoft.com/office/officeart/2005/8/layout/hProcess7"/>
    <dgm:cxn modelId="{E604BDA6-24AE-4827-93B5-B44DF29A9C6B}" srcId="{78F0CF73-0F1A-415A-BD7C-6A5D8AF4AC32}" destId="{1FC96F51-CFC6-42DD-8BC0-2A514998DBEB}" srcOrd="0" destOrd="0" parTransId="{966A4BB1-D979-474C-B8CD-A3F9A7FD760E}" sibTransId="{308662B4-B500-4777-8C67-F5D3422C4F86}"/>
    <dgm:cxn modelId="{3ABE7A2A-DBE8-4657-AD51-E6EA9F22DA98}" srcId="{772BAAAC-5796-43ED-9174-6ADD5E826CCE}" destId="{411AEAD1-F795-4724-A1BE-8D65D0F53626}" srcOrd="3" destOrd="0" parTransId="{1ECCF53C-47E0-49F9-8B78-3F41DA46670D}" sibTransId="{61293357-D37E-45E6-9BFD-515B2358DAED}"/>
    <dgm:cxn modelId="{45888558-F459-4BD2-B56E-DA92B2170771}" type="presOf" srcId="{78F0CF73-0F1A-415A-BD7C-6A5D8AF4AC32}" destId="{416C0CEC-57F4-4A18-AE5C-B564BD9320B8}" srcOrd="1" destOrd="0" presId="urn:microsoft.com/office/officeart/2005/8/layout/hProcess7"/>
    <dgm:cxn modelId="{F638BA45-7696-4D10-906A-2E97DB28CEB7}" srcId="{78F0CF73-0F1A-415A-BD7C-6A5D8AF4AC32}" destId="{06FFC9BB-730B-43F3-B7DB-98F1294FE8A0}" srcOrd="1" destOrd="0" parTransId="{D76E447E-9FDF-4BEF-9D7B-ABD5E56622E7}" sibTransId="{E9B4A3EC-A224-404F-A2E1-CAF29C89C682}"/>
    <dgm:cxn modelId="{85620BF9-8712-4A23-9ABE-5AAF0C198BD2}" type="presOf" srcId="{06FFC9BB-730B-43F3-B7DB-98F1294FE8A0}" destId="{27E063DB-1365-4196-85E0-8CEE252C179E}" srcOrd="0" destOrd="1" presId="urn:microsoft.com/office/officeart/2005/8/layout/hProcess7"/>
    <dgm:cxn modelId="{B48FE28F-5BDB-46E0-B491-393F75515645}" type="presOf" srcId="{90F73465-DF64-411B-8042-FD052E6C6E94}" destId="{78057AF9-F0E2-443F-A2B2-90EA61F0B1F2}" srcOrd="1" destOrd="0" presId="urn:microsoft.com/office/officeart/2005/8/layout/hProcess7"/>
    <dgm:cxn modelId="{8AE4BE20-B539-4D4B-B364-B2C0414BE2C5}" type="presParOf" srcId="{1B904A46-9F97-4D3E-8F3C-799105D68E17}" destId="{7A06A8CF-5243-4114-B69A-D2E2D821188A}" srcOrd="0" destOrd="0" presId="urn:microsoft.com/office/officeart/2005/8/layout/hProcess7"/>
    <dgm:cxn modelId="{C966D0A8-BBB0-4C8A-B2BF-A46CFC71FA6D}" type="presParOf" srcId="{7A06A8CF-5243-4114-B69A-D2E2D821188A}" destId="{38C12BA5-EF6E-4786-8A10-1A2494269236}" srcOrd="0" destOrd="0" presId="urn:microsoft.com/office/officeart/2005/8/layout/hProcess7"/>
    <dgm:cxn modelId="{4FFB1D7B-7E0B-4FFB-A4B8-021D4143FCD3}" type="presParOf" srcId="{7A06A8CF-5243-4114-B69A-D2E2D821188A}" destId="{416C0CEC-57F4-4A18-AE5C-B564BD9320B8}" srcOrd="1" destOrd="0" presId="urn:microsoft.com/office/officeart/2005/8/layout/hProcess7"/>
    <dgm:cxn modelId="{78C47643-657B-4403-8C4F-870E4E7D00D3}" type="presParOf" srcId="{7A06A8CF-5243-4114-B69A-D2E2D821188A}" destId="{27E063DB-1365-4196-85E0-8CEE252C179E}" srcOrd="2" destOrd="0" presId="urn:microsoft.com/office/officeart/2005/8/layout/hProcess7"/>
    <dgm:cxn modelId="{93E8D7AB-C643-48FD-BCF7-ACDB475DF134}" type="presParOf" srcId="{1B904A46-9F97-4D3E-8F3C-799105D68E17}" destId="{0926B77E-BA42-4473-8C8A-64EBBC2C4967}" srcOrd="1" destOrd="0" presId="urn:microsoft.com/office/officeart/2005/8/layout/hProcess7"/>
    <dgm:cxn modelId="{3745EFD7-4360-41C8-B6C4-793333D7CA74}" type="presParOf" srcId="{1B904A46-9F97-4D3E-8F3C-799105D68E17}" destId="{C92A8FDB-891B-4B8D-BAF5-1EF8E3EE18F0}" srcOrd="2" destOrd="0" presId="urn:microsoft.com/office/officeart/2005/8/layout/hProcess7"/>
    <dgm:cxn modelId="{BD94364E-4653-41DF-AF63-55334ECFE21B}" type="presParOf" srcId="{C92A8FDB-891B-4B8D-BAF5-1EF8E3EE18F0}" destId="{8CAD7F33-3D8E-4672-9CDB-55C8B662D04C}" srcOrd="0" destOrd="0" presId="urn:microsoft.com/office/officeart/2005/8/layout/hProcess7"/>
    <dgm:cxn modelId="{02A21214-81F3-4FE4-BF58-28FB20C32FAF}" type="presParOf" srcId="{C92A8FDB-891B-4B8D-BAF5-1EF8E3EE18F0}" destId="{75D23C0D-F524-48E1-A3B6-EE00B1CD814A}" srcOrd="1" destOrd="0" presId="urn:microsoft.com/office/officeart/2005/8/layout/hProcess7"/>
    <dgm:cxn modelId="{687D29E5-81C0-46C5-BC95-816DF6F2781C}" type="presParOf" srcId="{C92A8FDB-891B-4B8D-BAF5-1EF8E3EE18F0}" destId="{318DDDD8-7E3A-4680-A168-4E73704C279E}" srcOrd="2" destOrd="0" presId="urn:microsoft.com/office/officeart/2005/8/layout/hProcess7"/>
    <dgm:cxn modelId="{492DDF28-A453-419F-A320-C08BF1B43489}" type="presParOf" srcId="{1B904A46-9F97-4D3E-8F3C-799105D68E17}" destId="{AEBD2ECD-08C2-4146-845D-FF28B7F6FEF5}" srcOrd="3" destOrd="0" presId="urn:microsoft.com/office/officeart/2005/8/layout/hProcess7"/>
    <dgm:cxn modelId="{11ECA0EF-E670-4F0E-B1B3-C15A50E05182}" type="presParOf" srcId="{1B904A46-9F97-4D3E-8F3C-799105D68E17}" destId="{46545FF5-CB1B-4172-BC1D-020883DA4217}" srcOrd="4" destOrd="0" presId="urn:microsoft.com/office/officeart/2005/8/layout/hProcess7"/>
    <dgm:cxn modelId="{A88802E1-EB23-4006-A117-C74A301CC133}" type="presParOf" srcId="{46545FF5-CB1B-4172-BC1D-020883DA4217}" destId="{D32A06CD-1E0B-423D-97F3-687EF0A5EC26}" srcOrd="0" destOrd="0" presId="urn:microsoft.com/office/officeart/2005/8/layout/hProcess7"/>
    <dgm:cxn modelId="{64F3DDF0-4856-4053-BBA6-D4204A65B6B6}" type="presParOf" srcId="{46545FF5-CB1B-4172-BC1D-020883DA4217}" destId="{78057AF9-F0E2-443F-A2B2-90EA61F0B1F2}" srcOrd="1" destOrd="0" presId="urn:microsoft.com/office/officeart/2005/8/layout/hProcess7"/>
    <dgm:cxn modelId="{5ED44F12-8D7B-4B5F-A1CB-FC0E326E1993}" type="presParOf" srcId="{46545FF5-CB1B-4172-BC1D-020883DA4217}" destId="{0E29777A-7832-4E91-AC7B-7A81CFAE85B0}" srcOrd="2" destOrd="0" presId="urn:microsoft.com/office/officeart/2005/8/layout/hProcess7"/>
    <dgm:cxn modelId="{A44E0D79-75CA-4756-8E41-C107B8AB6D27}" type="presParOf" srcId="{1B904A46-9F97-4D3E-8F3C-799105D68E17}" destId="{C07E19D2-176D-4981-B94E-BBA4D5273ACE}" srcOrd="5" destOrd="0" presId="urn:microsoft.com/office/officeart/2005/8/layout/hProcess7"/>
    <dgm:cxn modelId="{348119B0-5E27-408C-B2CE-2DBFB643E360}" type="presParOf" srcId="{1B904A46-9F97-4D3E-8F3C-799105D68E17}" destId="{D60701B3-B3E2-4362-B889-1D31A884278A}" srcOrd="6" destOrd="0" presId="urn:microsoft.com/office/officeart/2005/8/layout/hProcess7"/>
    <dgm:cxn modelId="{2D16B0F0-2A83-48CB-9D65-CFC464D2B0AD}" type="presParOf" srcId="{D60701B3-B3E2-4362-B889-1D31A884278A}" destId="{759DE42D-1FAF-4F88-8D2D-079402FBB3D9}" srcOrd="0" destOrd="0" presId="urn:microsoft.com/office/officeart/2005/8/layout/hProcess7"/>
    <dgm:cxn modelId="{273B26AD-0DE0-43B6-84B2-0D15AC91B2A0}" type="presParOf" srcId="{D60701B3-B3E2-4362-B889-1D31A884278A}" destId="{FE0E17E6-0C5A-4422-B197-0AF989F3214C}" srcOrd="1" destOrd="0" presId="urn:microsoft.com/office/officeart/2005/8/layout/hProcess7"/>
    <dgm:cxn modelId="{9282C2F9-42AE-416B-970B-64499D22D932}" type="presParOf" srcId="{D60701B3-B3E2-4362-B889-1D31A884278A}" destId="{3D4D958F-CA65-4BB5-8D82-DFAB88B92998}" srcOrd="2" destOrd="0" presId="urn:microsoft.com/office/officeart/2005/8/layout/hProcess7"/>
    <dgm:cxn modelId="{EF79EA06-B61E-499C-95C6-A03D7D7D13E5}" type="presParOf" srcId="{1B904A46-9F97-4D3E-8F3C-799105D68E17}" destId="{DF1912D6-D956-47FF-92E3-40DE75DB89EE}" srcOrd="7" destOrd="0" presId="urn:microsoft.com/office/officeart/2005/8/layout/hProcess7"/>
    <dgm:cxn modelId="{BAFDE7D3-54CF-4AF4-A8CC-8A6BDFF4B0A0}" type="presParOf" srcId="{1B904A46-9F97-4D3E-8F3C-799105D68E17}" destId="{F716A030-1882-4BA1-9CE5-DF7D79C505BF}" srcOrd="8" destOrd="0" presId="urn:microsoft.com/office/officeart/2005/8/layout/hProcess7"/>
    <dgm:cxn modelId="{EFE43685-B0BF-4CAA-877C-1E163EB7C17A}" type="presParOf" srcId="{F716A030-1882-4BA1-9CE5-DF7D79C505BF}" destId="{B0D05530-1004-440D-8F8E-1CD00D230306}" srcOrd="0" destOrd="0" presId="urn:microsoft.com/office/officeart/2005/8/layout/hProcess7"/>
    <dgm:cxn modelId="{E8EC8958-33D6-4EB8-8EB0-4DA9B8C895D3}" type="presParOf" srcId="{F716A030-1882-4BA1-9CE5-DF7D79C505BF}" destId="{7F14774C-EACA-422B-B1C1-8D6BC045D243}" srcOrd="1" destOrd="0" presId="urn:microsoft.com/office/officeart/2005/8/layout/hProcess7"/>
    <dgm:cxn modelId="{37DC5373-C88C-4904-8CFE-F5BAE03915D0}" type="presParOf" srcId="{F716A030-1882-4BA1-9CE5-DF7D79C505BF}" destId="{9E0062D8-7868-4F1F-B3B1-E5023C73B1EA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12BA5-EF6E-4786-8A10-1A2494269236}">
      <dsp:nvSpPr>
        <dsp:cNvPr id="0" name=""/>
        <dsp:cNvSpPr/>
      </dsp:nvSpPr>
      <dsp:spPr>
        <a:xfrm>
          <a:off x="651" y="349401"/>
          <a:ext cx="2804331" cy="3365197"/>
        </a:xfrm>
        <a:prstGeom prst="roundRect">
          <a:avLst>
            <a:gd name="adj" fmla="val 5000"/>
          </a:avLst>
        </a:prstGeom>
        <a:solidFill>
          <a:srgbClr val="82A0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Segoe WP" panose="020B0502040204020203" pitchFamily="34" charset="0"/>
              <a:cs typeface="Segoe WP" panose="020B0502040204020203" pitchFamily="34" charset="0"/>
            </a:rPr>
            <a:t>.</a:t>
          </a:r>
          <a:r>
            <a:rPr lang="en-US" sz="2000" b="1" kern="1200" dirty="0">
              <a:latin typeface="Segoe WP" panose="020B0502040204020203" pitchFamily="34" charset="0"/>
              <a:cs typeface="Segoe WP" panose="020B0502040204020203" pitchFamily="34" charset="0"/>
            </a:rPr>
            <a:t>BABYLON</a:t>
          </a:r>
        </a:p>
      </dsp:txBody>
      <dsp:txXfrm rot="16200000">
        <a:off x="-1098646" y="1448699"/>
        <a:ext cx="2759461" cy="560866"/>
      </dsp:txXfrm>
    </dsp:sp>
    <dsp:sp modelId="{27E063DB-1365-4196-85E0-8CEE252C179E}">
      <dsp:nvSpPr>
        <dsp:cNvPr id="0" name=""/>
        <dsp:cNvSpPr/>
      </dsp:nvSpPr>
      <dsp:spPr>
        <a:xfrm>
          <a:off x="561517" y="349401"/>
          <a:ext cx="2089226" cy="336519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Un fichier scène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Format</a:t>
          </a:r>
          <a:r>
            <a:rPr lang="fr-FR" sz="2000" b="1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 JSON</a:t>
          </a:r>
          <a:endParaRPr lang="fr-FR" sz="2000" kern="1200" noProof="0" dirty="0">
            <a:latin typeface="Segoe WP" panose="020B0502040204020203" pitchFamily="34" charset="0"/>
            <a:cs typeface="Segoe WP" panose="020B0502040204020203" pitchFamily="34" charset="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 noProof="0" dirty="0">
            <a:latin typeface="Segoe WP" panose="020B0502040204020203" pitchFamily="34" charset="0"/>
            <a:cs typeface="Segoe WP" panose="020B0502040204020203" pitchFamily="34" charset="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 noProof="0" dirty="0">
            <a:latin typeface="Segoe WP" panose="020B0502040204020203" pitchFamily="34" charset="0"/>
            <a:cs typeface="Segoe WP" panose="020B0502040204020203" pitchFamily="34" charset="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 noProof="0" dirty="0">
            <a:latin typeface="Segoe WP" panose="020B0502040204020203" pitchFamily="34" charset="0"/>
            <a:cs typeface="Segoe WP" panose="020B0502040204020203" pitchFamily="34" charset="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 noProof="0" dirty="0">
            <a:latin typeface="Segoe WP" panose="020B0502040204020203" pitchFamily="34" charset="0"/>
            <a:cs typeface="Segoe WP" panose="020B0502040204020203" pitchFamily="34" charset="0"/>
          </a:endParaRPr>
        </a:p>
      </dsp:txBody>
      <dsp:txXfrm>
        <a:off x="561517" y="349401"/>
        <a:ext cx="2089226" cy="3365197"/>
      </dsp:txXfrm>
    </dsp:sp>
    <dsp:sp modelId="{D32A06CD-1E0B-423D-97F3-687EF0A5EC26}">
      <dsp:nvSpPr>
        <dsp:cNvPr id="0" name=""/>
        <dsp:cNvSpPr/>
      </dsp:nvSpPr>
      <dsp:spPr>
        <a:xfrm>
          <a:off x="2903134" y="349401"/>
          <a:ext cx="2804331" cy="3365197"/>
        </a:xfrm>
        <a:prstGeom prst="roundRect">
          <a:avLst>
            <a:gd name="adj" fmla="val 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.</a:t>
          </a:r>
          <a:r>
            <a:rPr lang="en-US" sz="2000" b="1" kern="1200" dirty="0"/>
            <a:t>INCREMENTAL.BABYLON</a:t>
          </a:r>
        </a:p>
      </dsp:txBody>
      <dsp:txXfrm rot="16200000">
        <a:off x="1803836" y="1448699"/>
        <a:ext cx="2759461" cy="560866"/>
      </dsp:txXfrm>
    </dsp:sp>
    <dsp:sp modelId="{75D23C0D-F524-48E1-A3B6-EE00B1CD814A}">
      <dsp:nvSpPr>
        <dsp:cNvPr id="0" name=""/>
        <dsp:cNvSpPr/>
      </dsp:nvSpPr>
      <dsp:spPr>
        <a:xfrm rot="5400000">
          <a:off x="2669863" y="3024153"/>
          <a:ext cx="494584" cy="420649"/>
        </a:xfrm>
        <a:prstGeom prst="flowChartExtra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29777A-7832-4E91-AC7B-7A81CFAE85B0}">
      <dsp:nvSpPr>
        <dsp:cNvPr id="0" name=""/>
        <dsp:cNvSpPr/>
      </dsp:nvSpPr>
      <dsp:spPr>
        <a:xfrm>
          <a:off x="3464000" y="349401"/>
          <a:ext cx="2089226" cy="336519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Un fichier scène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Un fichier données par objet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Format </a:t>
          </a:r>
          <a:r>
            <a:rPr lang="fr-FR" sz="2000" b="1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JSON</a:t>
          </a:r>
          <a:r>
            <a:rPr lang="fr-FR" sz="200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 pour les deux</a:t>
          </a:r>
        </a:p>
      </dsp:txBody>
      <dsp:txXfrm>
        <a:off x="3464000" y="349401"/>
        <a:ext cx="2089226" cy="3365197"/>
      </dsp:txXfrm>
    </dsp:sp>
    <dsp:sp modelId="{B0D05530-1004-440D-8F8E-1CD00D230306}">
      <dsp:nvSpPr>
        <dsp:cNvPr id="0" name=""/>
        <dsp:cNvSpPr/>
      </dsp:nvSpPr>
      <dsp:spPr>
        <a:xfrm>
          <a:off x="5805617" y="349401"/>
          <a:ext cx="2804331" cy="3365197"/>
        </a:xfrm>
        <a:prstGeom prst="roundRect">
          <a:avLst>
            <a:gd name="adj" fmla="val 5000"/>
          </a:avLst>
        </a:prstGeom>
        <a:solidFill>
          <a:srgbClr val="5BD9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.</a:t>
          </a:r>
          <a:r>
            <a:rPr lang="en-US" sz="2000" b="1" kern="1200" dirty="0"/>
            <a:t>BINARY.BABYLON</a:t>
          </a:r>
        </a:p>
      </dsp:txBody>
      <dsp:txXfrm rot="16200000">
        <a:off x="4706319" y="1448699"/>
        <a:ext cx="2759461" cy="560866"/>
      </dsp:txXfrm>
    </dsp:sp>
    <dsp:sp modelId="{FE0E17E6-0C5A-4422-B197-0AF989F3214C}">
      <dsp:nvSpPr>
        <dsp:cNvPr id="0" name=""/>
        <dsp:cNvSpPr/>
      </dsp:nvSpPr>
      <dsp:spPr>
        <a:xfrm rot="5400000">
          <a:off x="5572346" y="3024153"/>
          <a:ext cx="494584" cy="420649"/>
        </a:xfrm>
        <a:prstGeom prst="flowChartExtra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0062D8-7868-4F1F-B3B1-E5023C73B1EA}">
      <dsp:nvSpPr>
        <dsp:cNvPr id="0" name=""/>
        <dsp:cNvSpPr/>
      </dsp:nvSpPr>
      <dsp:spPr>
        <a:xfrm>
          <a:off x="6366483" y="349401"/>
          <a:ext cx="2089226" cy="336519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5786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8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Un fichier scène</a:t>
          </a:r>
          <a:endParaRPr lang="fr-FR" sz="1480" kern="1200" noProof="0" dirty="0"/>
        </a:p>
        <a:p>
          <a:pPr marL="0" lvl="0" indent="0" algn="l" defTabSz="65786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8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Un fichier données par objet</a:t>
          </a:r>
        </a:p>
        <a:p>
          <a:pPr marL="0" lvl="0" indent="0" algn="l" defTabSz="65786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80" b="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Format </a:t>
          </a:r>
          <a:r>
            <a:rPr lang="fr-FR" sz="1480" b="1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JSON</a:t>
          </a:r>
          <a:r>
            <a:rPr lang="fr-FR" sz="148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 pour la scene</a:t>
          </a:r>
        </a:p>
        <a:p>
          <a:pPr marL="0" lvl="0" indent="0" algn="l" defTabSz="65786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80" b="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Données </a:t>
          </a:r>
          <a:r>
            <a:rPr lang="fr-FR" sz="1480" b="1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BINAIRES</a:t>
          </a:r>
          <a:r>
            <a:rPr lang="fr-FR" sz="1480" b="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 pour les objets</a:t>
          </a:r>
        </a:p>
        <a:p>
          <a:pPr marL="0" lvl="0" indent="0" algn="l" defTabSz="65786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8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Données directement chargés dans le GPU</a:t>
          </a:r>
        </a:p>
      </dsp:txBody>
      <dsp:txXfrm>
        <a:off x="6366483" y="349401"/>
        <a:ext cx="2089226" cy="3365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30A15-1F85-422E-A350-6753EF1F7819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98E70-EA10-4B9D-A7E2-5E86EA5C3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96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98E70-EA10-4B9D-A7E2-5E86EA5C3E2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789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CYOS : Create Your Own </a:t>
            </a:r>
            <a:r>
              <a:rPr lang="en-US" dirty="0" err="1"/>
              <a:t>Shader</a:t>
            </a:r>
            <a:r>
              <a:rPr lang="en-US" dirty="0"/>
              <a:t>. </a:t>
            </a:r>
            <a:r>
              <a:rPr lang="en-US" dirty="0" err="1"/>
              <a:t>Viens</a:t>
            </a:r>
            <a:r>
              <a:rPr lang="en-US" dirty="0"/>
              <a:t> de Create Your Own</a:t>
            </a:r>
            <a:r>
              <a:rPr lang="en-US" baseline="0" dirty="0"/>
              <a:t> Story, </a:t>
            </a:r>
            <a:r>
              <a:rPr lang="en-US" baseline="0" dirty="0" err="1"/>
              <a:t>acronyme</a:t>
            </a:r>
            <a:r>
              <a:rPr lang="en-US" baseline="0" dirty="0"/>
              <a:t> </a:t>
            </a:r>
            <a:r>
              <a:rPr lang="en-US" baseline="0" dirty="0" err="1"/>
              <a:t>anglais</a:t>
            </a:r>
            <a:r>
              <a:rPr lang="en-US" baseline="0" dirty="0"/>
              <a:t> </a:t>
            </a:r>
            <a:r>
              <a:rPr lang="en-US" baseline="0" dirty="0" err="1"/>
              <a:t>assez</a:t>
            </a:r>
            <a:r>
              <a:rPr lang="en-US" baseline="0" dirty="0"/>
              <a:t> </a:t>
            </a:r>
            <a:r>
              <a:rPr lang="en-US" baseline="0" dirty="0" err="1"/>
              <a:t>répendu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98E70-EA10-4B9D-A7E2-5E86EA5C3E2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302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Moi, vite fait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98E70-EA10-4B9D-A7E2-5E86EA5C3E2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817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Tout les navigateurs récents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98E70-EA10-4B9D-A7E2-5E86EA5C3E2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3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Nuanceurs</a:t>
            </a:r>
            <a:r>
              <a:rPr lang="fr-FR" baseline="0" dirty="0"/>
              <a:t> = </a:t>
            </a:r>
            <a:r>
              <a:rPr lang="fr-FR" baseline="0" dirty="0" err="1"/>
              <a:t>shader</a:t>
            </a:r>
            <a:r>
              <a:rPr lang="fr-FR" baseline="0" dirty="0"/>
              <a:t>. LOL, préciser que l’anglais est la seule langue utilisable </a:t>
            </a:r>
            <a:r>
              <a:rPr lang="fr-FR" baseline="0" dirty="0" err="1"/>
              <a:t>xD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98E70-EA10-4B9D-A7E2-5E86EA5C3E2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2457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Et ça évolue chaque jour! 1,28MB très light pour une libraire</a:t>
            </a:r>
            <a:r>
              <a:rPr lang="fr-FR" baseline="0" dirty="0"/>
              <a:t> comme ça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98E70-EA10-4B9D-A7E2-5E86EA5C3E2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7360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Graphe de</a:t>
            </a:r>
            <a:r>
              <a:rPr lang="fr-FR" baseline="0" dirty="0"/>
              <a:t> scène : Scene Graph. Gère une scène 3D par des nœuds. Logique abstraite. Un seul parent, plusieurs enfants. Comme l’héritage en 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98E70-EA10-4B9D-A7E2-5E86EA5C3E2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490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Ressources = Assets. Dur </a:t>
            </a:r>
            <a:r>
              <a:rPr lang="fr-FR" dirty="0" err="1"/>
              <a:t>dur</a:t>
            </a:r>
            <a:r>
              <a:rPr lang="fr-FR" dirty="0"/>
              <a:t> de faire un truc en français…   Liste non exhaustive (Cheetah3D,</a:t>
            </a:r>
            <a:r>
              <a:rPr lang="fr-FR" baseline="0" dirty="0"/>
              <a:t> OBJ, </a:t>
            </a:r>
            <a:r>
              <a:rPr lang="fr-FR" baseline="0" dirty="0" err="1"/>
              <a:t>CreateYourOwn</a:t>
            </a:r>
            <a:r>
              <a:rPr lang="fr-FR" baseline="0" dirty="0"/>
              <a:t> Importer!!!)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98E70-EA10-4B9D-A7E2-5E86EA5C3E2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209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98E70-EA10-4B9D-A7E2-5E86EA5C3E2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020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Entrées</a:t>
            </a:r>
            <a:r>
              <a:rPr lang="fr-FR" baseline="0" dirty="0"/>
              <a:t> de données =&gt; Input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98E70-EA10-4B9D-A7E2-5E86EA5C3E2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275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797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33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2062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5574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469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978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159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902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496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183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476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158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/>
          <p:cNvSpPr txBox="1"/>
          <p:nvPr/>
        </p:nvSpPr>
        <p:spPr>
          <a:xfrm>
            <a:off x="4332514" y="1511887"/>
            <a:ext cx="44958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Le </a:t>
            </a:r>
            <a:r>
              <a:rPr lang="en-US" sz="40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WebGL</a:t>
            </a:r>
            <a:r>
              <a:rPr lang="en-US" sz="4000" b="1" dirty="0">
                <a:solidFill>
                  <a:srgbClr val="5BD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et </a:t>
            </a:r>
            <a:r>
              <a:rPr lang="en-US" sz="40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Babylon.js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au service de la </a:t>
            </a:r>
            <a:r>
              <a:rPr lang="en-US" sz="40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3D</a:t>
            </a:r>
            <a:r>
              <a:rPr lang="en-US" sz="4000" b="1" dirty="0">
                <a:solidFill>
                  <a:srgbClr val="5BD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</a:t>
            </a:r>
            <a:r>
              <a:rPr lang="fr-F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multi-plateforme</a:t>
            </a:r>
            <a:endParaRPr lang="fr-FR" sz="4000" b="1" dirty="0">
              <a:solidFill>
                <a:srgbClr val="5BD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11202" r="20331"/>
          <a:stretch/>
        </p:blipFill>
        <p:spPr>
          <a:xfrm>
            <a:off x="-1896650" y="0"/>
            <a:ext cx="6284685" cy="5160893"/>
          </a:xfrm>
          <a:prstGeom prst="flowChartInputOutpu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0549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Les </a:t>
            </a:r>
            <a:r>
              <a:rPr lang="en-US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imports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457200" y="1311275"/>
            <a:ext cx="8229600" cy="3394075"/>
          </a:xfrm>
        </p:spPr>
        <p:txBody>
          <a:bodyPr/>
          <a:lstStyle/>
          <a:p>
            <a:pPr marL="0" indent="0">
              <a:buNone/>
            </a:pPr>
            <a:r>
              <a:rPr lang="fr-FR" sz="2400" dirty="0">
                <a:solidFill>
                  <a:srgbClr val="999999"/>
                </a:solidFill>
                <a:latin typeface="Oswald" panose="02000506000000020004" pitchFamily="50"/>
              </a:rPr>
              <a:t> BABYLON.JS comprend différents formats de scènes / modèles 3D :</a:t>
            </a:r>
          </a:p>
          <a:p>
            <a:pPr marL="342900" lvl="1" indent="0">
              <a:buNone/>
            </a:pPr>
            <a:endParaRPr lang="fr-FR" sz="2100" dirty="0">
              <a:solidFill>
                <a:srgbClr val="999999"/>
              </a:solidFill>
              <a:latin typeface="Oswald" panose="02000506000000020004" pitchFamily="50"/>
            </a:endParaRPr>
          </a:p>
          <a:p>
            <a:pPr marL="342900" lvl="1" indent="0">
              <a:buNone/>
            </a:pPr>
            <a:endParaRPr lang="fr-FR" sz="2100" dirty="0">
              <a:solidFill>
                <a:srgbClr val="999999"/>
              </a:solidFill>
              <a:latin typeface="Oswald" panose="02000506000000020004" pitchFamily="50"/>
            </a:endParaRPr>
          </a:p>
          <a:p>
            <a:pPr marL="342900" lvl="1" indent="0">
              <a:buNone/>
            </a:pPr>
            <a:endParaRPr lang="fr-FR" sz="2100" dirty="0">
              <a:solidFill>
                <a:srgbClr val="999999"/>
              </a:solidFill>
              <a:latin typeface="Oswald" panose="02000506000000020004" pitchFamily="50"/>
            </a:endParaRPr>
          </a:p>
          <a:p>
            <a:pPr marL="342900" lvl="1" indent="0" algn="ctr">
              <a:buNone/>
            </a:pPr>
            <a:br>
              <a:rPr lang="fr-FR" sz="2100" dirty="0">
                <a:solidFill>
                  <a:srgbClr val="999999"/>
                </a:solidFill>
                <a:latin typeface="Oswald" panose="02000506000000020004" pitchFamily="50"/>
              </a:rPr>
            </a:br>
            <a:r>
              <a:rPr lang="fr-FR" sz="2100" dirty="0">
                <a:solidFill>
                  <a:srgbClr val="999999"/>
                </a:solidFill>
                <a:latin typeface="Oswald" panose="02000506000000020004" pitchFamily="50"/>
              </a:rPr>
              <a:t>Le votre ? Testé et approuvé par </a:t>
            </a:r>
            <a:r>
              <a:rPr lang="fr-FR" sz="2100" b="1" dirty="0">
                <a:solidFill>
                  <a:srgbClr val="82A0E2"/>
                </a:solidFill>
                <a:latin typeface="Oswald" panose="02000506000000020004" pitchFamily="50"/>
              </a:rPr>
              <a:t>Keyveo</a:t>
            </a:r>
            <a:r>
              <a:rPr lang="fr-FR" sz="2100" dirty="0">
                <a:solidFill>
                  <a:srgbClr val="999999"/>
                </a:solidFill>
                <a:latin typeface="Oswald" panose="02000506000000020004" pitchFamily="50"/>
              </a:rPr>
              <a:t>, amélioré par moi-même</a:t>
            </a:r>
          </a:p>
          <a:p>
            <a:pPr marL="0" indent="0">
              <a:buNone/>
            </a:pPr>
            <a:endParaRPr lang="fr-FR" sz="2400" b="1" dirty="0">
              <a:solidFill>
                <a:srgbClr val="999999"/>
              </a:solidFill>
              <a:latin typeface="Oswald" panose="02000506000000020004" pitchFamily="5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955801" y="1669484"/>
            <a:ext cx="5080000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100" dirty="0">
                <a:solidFill>
                  <a:srgbClr val="999999"/>
                </a:solidFill>
                <a:latin typeface="Oswald" panose="02000506000000020004" pitchFamily="50"/>
              </a:rPr>
              <a:t>.babylon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100" dirty="0">
                <a:solidFill>
                  <a:srgbClr val="999999"/>
                </a:solidFill>
                <a:latin typeface="Oswald" panose="02000506000000020004" pitchFamily="50"/>
              </a:rPr>
              <a:t>.</a:t>
            </a:r>
            <a:r>
              <a:rPr lang="fr-FR" sz="2100" dirty="0" err="1">
                <a:solidFill>
                  <a:srgbClr val="999999"/>
                </a:solidFill>
                <a:latin typeface="Oswald" panose="02000506000000020004" pitchFamily="50"/>
              </a:rPr>
              <a:t>obj</a:t>
            </a:r>
            <a:endParaRPr lang="fr-FR" sz="2100" dirty="0">
              <a:solidFill>
                <a:srgbClr val="999999"/>
              </a:solidFill>
              <a:latin typeface="Oswald" panose="02000506000000020004" pitchFamily="5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100" dirty="0">
                <a:solidFill>
                  <a:srgbClr val="999999"/>
                </a:solidFill>
                <a:latin typeface="Oswald" panose="02000506000000020004" pitchFamily="50"/>
              </a:rPr>
              <a:t>.</a:t>
            </a:r>
            <a:r>
              <a:rPr lang="fr-FR" sz="2100" dirty="0" err="1">
                <a:solidFill>
                  <a:srgbClr val="999999"/>
                </a:solidFill>
                <a:latin typeface="Oswald" panose="02000506000000020004" pitchFamily="50"/>
              </a:rPr>
              <a:t>stl</a:t>
            </a:r>
            <a:endParaRPr lang="fr-FR" sz="2100" dirty="0">
              <a:solidFill>
                <a:srgbClr val="999999"/>
              </a:solidFill>
              <a:latin typeface="Oswald" panose="02000506000000020004" pitchFamily="5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100" dirty="0">
              <a:solidFill>
                <a:srgbClr val="999999"/>
              </a:solidFill>
              <a:latin typeface="Oswald" panose="02000506000000020004" pitchFamily="5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100" dirty="0">
              <a:solidFill>
                <a:srgbClr val="999999"/>
              </a:solidFill>
              <a:latin typeface="Oswald" panose="02000506000000020004" pitchFamily="5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100" dirty="0">
              <a:solidFill>
                <a:srgbClr val="999999"/>
              </a:solidFill>
              <a:latin typeface="Oswald" panose="02000506000000020004" pitchFamily="5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100" dirty="0">
                <a:solidFill>
                  <a:srgbClr val="999999"/>
                </a:solidFill>
                <a:latin typeface="Oswald" panose="02000506000000020004" pitchFamily="50"/>
              </a:rPr>
              <a:t>.</a:t>
            </a:r>
            <a:r>
              <a:rPr lang="fr-FR" sz="2100" dirty="0" err="1">
                <a:solidFill>
                  <a:srgbClr val="999999"/>
                </a:solidFill>
                <a:latin typeface="Oswald" panose="02000506000000020004" pitchFamily="50"/>
              </a:rPr>
              <a:t>fbx</a:t>
            </a:r>
            <a:endParaRPr lang="fr-FR" sz="2100" dirty="0">
              <a:solidFill>
                <a:srgbClr val="999999"/>
              </a:solidFill>
              <a:latin typeface="Oswald" panose="02000506000000020004" pitchFamily="5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100" dirty="0">
                <a:solidFill>
                  <a:srgbClr val="999999"/>
                </a:solidFill>
                <a:latin typeface="Oswald" panose="02000506000000020004" pitchFamily="50"/>
              </a:rPr>
              <a:t>.</a:t>
            </a:r>
            <a:r>
              <a:rPr lang="fr-FR" sz="2100" dirty="0" err="1">
                <a:solidFill>
                  <a:srgbClr val="999999"/>
                </a:solidFill>
                <a:latin typeface="Oswald" panose="02000506000000020004" pitchFamily="50"/>
              </a:rPr>
              <a:t>three</a:t>
            </a:r>
            <a:endParaRPr lang="fr-FR" sz="2100" dirty="0">
              <a:solidFill>
                <a:srgbClr val="999999"/>
              </a:solidFill>
              <a:latin typeface="Oswald" panose="02000506000000020004" pitchFamily="5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100" dirty="0">
                <a:solidFill>
                  <a:srgbClr val="999999"/>
                </a:solidFill>
                <a:latin typeface="Oswald" panose="02000506000000020004" pitchFamily="50"/>
              </a:rPr>
              <a:t>.</a:t>
            </a:r>
            <a:r>
              <a:rPr lang="fr-FR" sz="2100" dirty="0" err="1">
                <a:solidFill>
                  <a:srgbClr val="999999"/>
                </a:solidFill>
                <a:latin typeface="Oswald" panose="02000506000000020004" pitchFamily="50"/>
              </a:rPr>
              <a:t>glTF</a:t>
            </a:r>
            <a:endParaRPr lang="fr-FR" sz="2100" dirty="0">
              <a:solidFill>
                <a:srgbClr val="999999"/>
              </a:solidFill>
              <a:latin typeface="Oswald" panose="02000506000000020004" pitchFamily="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402" y="3543103"/>
            <a:ext cx="9878804" cy="140989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496496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464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639118" y="2143125"/>
            <a:ext cx="10426700" cy="857250"/>
          </a:xfrm>
          <a:solidFill>
            <a:srgbClr val="FFFFFF">
              <a:alpha val="38039"/>
            </a:srgbClr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sz="3200" b="1" dirty="0">
                <a:solidFill>
                  <a:schemeClr val="accent1">
                    <a:lumMod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Démo / code</a:t>
            </a:r>
          </a:p>
        </p:txBody>
      </p:sp>
    </p:spTree>
    <p:extLst>
      <p:ext uri="{BB962C8B-B14F-4D97-AF65-F5344CB8AC3E}">
        <p14:creationId xmlns:p14="http://schemas.microsoft.com/office/powerpoint/2010/main" val="3996463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7"/>
          <p:cNvSpPr/>
          <p:nvPr/>
        </p:nvSpPr>
        <p:spPr>
          <a:xfrm>
            <a:off x="221418" y="1123950"/>
            <a:ext cx="1332932" cy="3429000"/>
          </a:xfrm>
          <a:prstGeom prst="roundRect">
            <a:avLst>
              <a:gd name="adj" fmla="val 1225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5" name="TextBox 23"/>
          <p:cNvSpPr txBox="1"/>
          <p:nvPr/>
        </p:nvSpPr>
        <p:spPr>
          <a:xfrm>
            <a:off x="259917" y="2090580"/>
            <a:ext cx="1234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Touch</a:t>
            </a:r>
          </a:p>
        </p:txBody>
      </p:sp>
      <p:sp>
        <p:nvSpPr>
          <p:cNvPr id="6" name="Rectangle 5"/>
          <p:cNvSpPr/>
          <p:nvPr/>
        </p:nvSpPr>
        <p:spPr>
          <a:xfrm>
            <a:off x="263911" y="2743200"/>
            <a:ext cx="12691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Caméra basée sur les </a:t>
            </a:r>
            <a:r>
              <a:rPr lang="fr-F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évènements touch</a:t>
            </a:r>
          </a:p>
        </p:txBody>
      </p:sp>
      <p:pic>
        <p:nvPicPr>
          <p:cNvPr id="7" name="Picture 2" descr="http://www.babylonjs.com/Assets/CamTouchOff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71" y="1536753"/>
            <a:ext cx="393595" cy="39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babylonjs.com/Assets/CamDeviceOff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73" y="1536753"/>
            <a:ext cx="393595" cy="39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37"/>
          <p:cNvSpPr/>
          <p:nvPr/>
        </p:nvSpPr>
        <p:spPr>
          <a:xfrm>
            <a:off x="1666420" y="1123950"/>
            <a:ext cx="1332932" cy="3429000"/>
          </a:xfrm>
          <a:prstGeom prst="roundRect">
            <a:avLst>
              <a:gd name="adj" fmla="val 1225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10" name="TextBox 38"/>
          <p:cNvSpPr txBox="1"/>
          <p:nvPr/>
        </p:nvSpPr>
        <p:spPr>
          <a:xfrm>
            <a:off x="1704919" y="2090580"/>
            <a:ext cx="1234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Orientation mobile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08913" y="2743200"/>
            <a:ext cx="12691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Caméra basée sur l’</a:t>
            </a:r>
            <a:r>
              <a:rPr lang="fr-F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orientation du périphérique</a:t>
            </a:r>
          </a:p>
        </p:txBody>
      </p:sp>
      <p:sp>
        <p:nvSpPr>
          <p:cNvPr id="12" name="Rounded Rectangle 41"/>
          <p:cNvSpPr/>
          <p:nvPr/>
        </p:nvSpPr>
        <p:spPr>
          <a:xfrm>
            <a:off x="3115738" y="1123950"/>
            <a:ext cx="1332932" cy="3429000"/>
          </a:xfrm>
          <a:prstGeom prst="roundRect">
            <a:avLst>
              <a:gd name="adj" fmla="val 1225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13" name="TextBox 42"/>
          <p:cNvSpPr txBox="1"/>
          <p:nvPr/>
        </p:nvSpPr>
        <p:spPr>
          <a:xfrm>
            <a:off x="3154237" y="2090580"/>
            <a:ext cx="1234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Joysticks virtuels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58231" y="2743200"/>
            <a:ext cx="12691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Deux </a:t>
            </a:r>
            <a:r>
              <a:rPr lang="fr-F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joysticks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sont affichés, et utilisable via </a:t>
            </a:r>
            <a:r>
              <a:rPr lang="fr-F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touch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15" name="Rounded Rectangle 45"/>
          <p:cNvSpPr/>
          <p:nvPr/>
        </p:nvSpPr>
        <p:spPr>
          <a:xfrm>
            <a:off x="4565056" y="1123950"/>
            <a:ext cx="1332932" cy="3429000"/>
          </a:xfrm>
          <a:prstGeom prst="roundRect">
            <a:avLst>
              <a:gd name="adj" fmla="val 1225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16" name="TextBox 46"/>
          <p:cNvSpPr txBox="1"/>
          <p:nvPr/>
        </p:nvSpPr>
        <p:spPr>
          <a:xfrm>
            <a:off x="4603555" y="2090580"/>
            <a:ext cx="1234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Anaglyphe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07549" y="2743200"/>
            <a:ext cx="12691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Caméra à rendu anaglyphe, lunettes </a:t>
            </a:r>
            <a:r>
              <a:rPr lang="fr-F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3D rouge / vert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18" name="Rounded Rectangle 49"/>
          <p:cNvSpPr/>
          <p:nvPr/>
        </p:nvSpPr>
        <p:spPr>
          <a:xfrm>
            <a:off x="6016328" y="1123950"/>
            <a:ext cx="1332932" cy="3429000"/>
          </a:xfrm>
          <a:prstGeom prst="roundRect">
            <a:avLst>
              <a:gd name="adj" fmla="val 1225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19" name="TextBox 50"/>
          <p:cNvSpPr txBox="1"/>
          <p:nvPr/>
        </p:nvSpPr>
        <p:spPr>
          <a:xfrm>
            <a:off x="6054827" y="2090580"/>
            <a:ext cx="1234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Réalité Virtuelle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58821" y="2743200"/>
            <a:ext cx="12691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Contrôle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et </a:t>
            </a:r>
            <a:r>
              <a:rPr lang="fr-F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rendu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avec casques de </a:t>
            </a:r>
            <a:r>
              <a:rPr lang="fr-F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VR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:</a:t>
            </a:r>
          </a:p>
          <a:p>
            <a:pPr marL="171450" indent="-171450">
              <a:buFontTx/>
              <a:buChar char="-"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Oculus Rift</a:t>
            </a:r>
          </a:p>
          <a:p>
            <a:pPr marL="171450" indent="-171450">
              <a:buFontTx/>
              <a:buChar char="-"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WebVR</a:t>
            </a:r>
          </a:p>
          <a:p>
            <a:pPr marL="171450" indent="-171450">
              <a:buFontTx/>
              <a:buChar char="-"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Cardboard</a:t>
            </a:r>
          </a:p>
          <a:p>
            <a:pPr marL="171450" indent="-171450">
              <a:buFontTx/>
              <a:buChar char="-"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…</a:t>
            </a:r>
          </a:p>
        </p:txBody>
      </p:sp>
      <p:pic>
        <p:nvPicPr>
          <p:cNvPr id="21" name="Picture 6" descr="http://www.babylonjs.com/Assets/CamVirtualJoy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23" y="1536753"/>
            <a:ext cx="393595" cy="39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http://www.babylonjs.com/Assets/CamAnaGly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209" y="1536753"/>
            <a:ext cx="393595" cy="39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66" y="1538933"/>
            <a:ext cx="571690" cy="414359"/>
          </a:xfrm>
          <a:prstGeom prst="rect">
            <a:avLst/>
          </a:prstGeom>
        </p:spPr>
      </p:pic>
      <p:sp>
        <p:nvSpPr>
          <p:cNvPr id="24" name="Rounded Rectangle 24"/>
          <p:cNvSpPr/>
          <p:nvPr/>
        </p:nvSpPr>
        <p:spPr>
          <a:xfrm>
            <a:off x="7467600" y="1123950"/>
            <a:ext cx="1332932" cy="3429000"/>
          </a:xfrm>
          <a:prstGeom prst="roundRect">
            <a:avLst>
              <a:gd name="adj" fmla="val 1225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506099" y="2090580"/>
            <a:ext cx="1234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Manettes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510093" y="2743200"/>
            <a:ext cx="12691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Support des </a:t>
            </a:r>
            <a:r>
              <a:rPr lang="fr-F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manettes de jeu 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pour </a:t>
            </a:r>
            <a:r>
              <a:rPr lang="fr-F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contrôler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la caméra</a:t>
            </a:r>
          </a:p>
        </p:txBody>
      </p:sp>
      <p:pic>
        <p:nvPicPr>
          <p:cNvPr id="27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92" y="1495392"/>
            <a:ext cx="476316" cy="476316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Les différents </a:t>
            </a:r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contrôles</a:t>
            </a:r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et </a:t>
            </a:r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caméras</a:t>
            </a:r>
            <a:endParaRPr lang="en-US" b="1" dirty="0">
              <a:solidFill>
                <a:srgbClr val="82A0E2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31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Quelques </a:t>
            </a:r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fonctionnalités</a:t>
            </a:r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…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457200" y="1200150"/>
            <a:ext cx="8610600" cy="3151133"/>
          </a:xfrm>
        </p:spPr>
        <p:txBody>
          <a:bodyPr numCol="3">
            <a:no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Complete scene graph with lights, cameras, materials and meshes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Collisions engine</a:t>
            </a:r>
            <a:endParaRPr lang="en-US" sz="80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Physics engine (thanks to cannon.js)</a:t>
            </a:r>
            <a:endParaRPr lang="en-US" sz="80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Scene picking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Antialiasing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Animations engine</a:t>
            </a:r>
            <a:endParaRPr lang="en-US" sz="80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Particles Systems</a:t>
            </a:r>
            <a:endParaRPr lang="en-US" sz="80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Sprites and 2D layers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Frustum clipping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Sub-meshes clipping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Hardware scaling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Selection octrees</a:t>
            </a:r>
          </a:p>
          <a:p>
            <a:pPr marL="0" indent="0"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Offline mode (Assets are saved locally to prevent reloading them)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Incremental loading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Binary format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Hardware accelerated instances</a:t>
            </a:r>
            <a:endParaRPr lang="en-US" sz="80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Diffuse lightning and texture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Ambient lightning and texture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Specular lightning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Opacity texture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Reflection texture (Spheric, planar, cubic and projection)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Mirror texture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Emissive texture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Specular texture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Bump texture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Up to 4 lights (point, directional, spot, hemispheric)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Custom materials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Skybox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Vertex color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4 bones per vertex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Fresnel term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Fog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Alpha blending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Alpha testing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Billboarding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Fullscreen mode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Shadow Maps and Variance Shadow Maps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Rendering layers</a:t>
            </a:r>
          </a:p>
          <a:p>
            <a:pPr marL="0" indent="0"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Post-processes (blur, refraction, black'n'white, fxaa, customs...)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Lens flares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Multi-views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Render target textures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Dynamic textures (canvas)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Video textures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Compressed (DDS) textures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Arc rotate camera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Free camera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Touch camera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Virtual Joysticks camera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Oculus Rift camera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Gamepad camera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Mesh cloning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Dynamic meshes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Height maps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Bones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Constructive solid geometries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Babylon scene file can be converted from </a:t>
            </a:r>
            <a:r>
              <a:rPr lang="en-US" sz="800" i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.OBJ</a:t>
            </a: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, </a:t>
            </a:r>
            <a:r>
              <a:rPr lang="en-US" sz="800" i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.FBX</a:t>
            </a: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, </a:t>
            </a:r>
            <a:r>
              <a:rPr lang="en-US" sz="800" i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.MXB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Exporters (Blender ,Cheetah3d, 3ds Max, Unity …)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Support for drag'n'drop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258363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18"/>
          <p:cNvCxnSpPr/>
          <p:nvPr/>
        </p:nvCxnSpPr>
        <p:spPr>
          <a:xfrm>
            <a:off x="4610100" y="1330468"/>
            <a:ext cx="25400" cy="2569898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99318" y="41222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Playground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67631" y="4127345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CYOS</a:t>
            </a:r>
          </a:p>
        </p:txBody>
      </p:sp>
      <p:pic>
        <p:nvPicPr>
          <p:cNvPr id="14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80" y="1332232"/>
            <a:ext cx="3886200" cy="2555434"/>
          </a:xfrm>
          <a:prstGeom prst="rect">
            <a:avLst/>
          </a:prstGeom>
        </p:spPr>
      </p:pic>
      <p:pic>
        <p:nvPicPr>
          <p:cNvPr id="15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831" y="1317768"/>
            <a:ext cx="3886200" cy="255543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Apprendre</a:t>
            </a:r>
            <a:r>
              <a:rPr lang="fr-FR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&amp; </a:t>
            </a:r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Expérimenter</a:t>
            </a:r>
          </a:p>
        </p:txBody>
      </p:sp>
    </p:spTree>
    <p:extLst>
      <p:ext uri="{BB962C8B-B14F-4D97-AF65-F5344CB8AC3E}">
        <p14:creationId xmlns:p14="http://schemas.microsoft.com/office/powerpoint/2010/main" val="1546701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"/>
          <p:cNvCxnSpPr/>
          <p:nvPr/>
        </p:nvCxnSpPr>
        <p:spPr>
          <a:xfrm>
            <a:off x="457200" y="742950"/>
            <a:ext cx="8305800" cy="0"/>
          </a:xfrm>
          <a:prstGeom prst="line">
            <a:avLst/>
          </a:prstGeom>
          <a:ln cmpd="dbl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13"/>
          <p:cNvSpPr/>
          <p:nvPr/>
        </p:nvSpPr>
        <p:spPr>
          <a:xfrm>
            <a:off x="4419600" y="1076324"/>
            <a:ext cx="4572000" cy="3467100"/>
          </a:xfrm>
          <a:prstGeom prst="roundRect">
            <a:avLst>
              <a:gd name="adj" fmla="val 1225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" y="1428750"/>
            <a:ext cx="3276600" cy="1867279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10100" y="1255603"/>
            <a:ext cx="43815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Site officiel :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http://www.babylonjs.com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Playground :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http://www.babylonjs.com/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playground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CYOS :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http://www.babylonjs.com/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cyos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Documentation :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https://doc.babylonjs.com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Forum :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http://www.html5gamedevs.com/forum/16-babylonjs</a:t>
            </a:r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38275"/>
            <a:ext cx="3982552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6"/>
          <p:cNvSpPr txBox="1"/>
          <p:nvPr/>
        </p:nvSpPr>
        <p:spPr>
          <a:xfrm>
            <a:off x="304800" y="281285"/>
            <a:ext cx="3074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rgbClr val="82A0E2"/>
                </a:solidFill>
                <a:latin typeface="Signika" pitchFamily="2" charset="0"/>
                <a:cs typeface="+mn-cs"/>
              </a:rPr>
              <a:t>Liens</a:t>
            </a:r>
            <a:r>
              <a:rPr lang="fr-FR" sz="2400" b="1" dirty="0">
                <a:solidFill>
                  <a:srgbClr val="7F7F7F"/>
                </a:solidFill>
                <a:latin typeface="Signika" pitchFamily="2" charset="0"/>
                <a:cs typeface="+mn-cs"/>
              </a:rPr>
              <a:t> utiles</a:t>
            </a:r>
          </a:p>
        </p:txBody>
      </p:sp>
    </p:spTree>
    <p:extLst>
      <p:ext uri="{BB962C8B-B14F-4D97-AF65-F5344CB8AC3E}">
        <p14:creationId xmlns:p14="http://schemas.microsoft.com/office/powerpoint/2010/main" val="3010617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5"/>
          <p:cNvCxnSpPr/>
          <p:nvPr/>
        </p:nvCxnSpPr>
        <p:spPr>
          <a:xfrm>
            <a:off x="457200" y="742950"/>
            <a:ext cx="8305800" cy="0"/>
          </a:xfrm>
          <a:prstGeom prst="line">
            <a:avLst/>
          </a:prstGeom>
          <a:ln cmpd="dbl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6"/>
          <p:cNvSpPr txBox="1"/>
          <p:nvPr/>
        </p:nvSpPr>
        <p:spPr>
          <a:xfrm>
            <a:off x="304800" y="281285"/>
            <a:ext cx="6819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rgbClr val="82A0E2"/>
                </a:solidFill>
                <a:latin typeface="Signika" pitchFamily="2" charset="0"/>
                <a:cs typeface="+mn-cs"/>
              </a:rPr>
              <a:t>Personnes</a:t>
            </a:r>
            <a:r>
              <a:rPr lang="fr-FR" sz="2400" b="1" dirty="0">
                <a:solidFill>
                  <a:srgbClr val="7F7F7F"/>
                </a:solidFill>
                <a:latin typeface="Signika" pitchFamily="2" charset="0"/>
                <a:cs typeface="+mn-cs"/>
              </a:rPr>
              <a:t> à suivre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74084"/>
            <a:ext cx="1440000" cy="1440000"/>
          </a:xfrm>
          <a:prstGeom prst="flowChartConnector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102572"/>
            <a:ext cx="1440000" cy="1440000"/>
          </a:xfrm>
          <a:prstGeom prst="flowChartConnector">
            <a:avLst/>
          </a:prstGeom>
        </p:spPr>
      </p:pic>
      <p:sp>
        <p:nvSpPr>
          <p:cNvPr id="19" name="TextBox 6"/>
          <p:cNvSpPr txBox="1"/>
          <p:nvPr/>
        </p:nvSpPr>
        <p:spPr>
          <a:xfrm>
            <a:off x="142298" y="2331535"/>
            <a:ext cx="1765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David Catuhe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@</a:t>
            </a:r>
            <a:r>
              <a:rPr lang="fr-FR" sz="1400" b="1" dirty="0">
                <a:solidFill>
                  <a:srgbClr val="82A0E2"/>
                </a:solidFill>
                <a:latin typeface="Signika" pitchFamily="2" charset="0"/>
              </a:rPr>
              <a:t>deltakosh</a:t>
            </a:r>
            <a:endParaRPr lang="fr-FR" sz="1400" b="1" dirty="0">
              <a:solidFill>
                <a:srgbClr val="7F7F7F"/>
              </a:solidFill>
              <a:latin typeface="Signika" pitchFamily="2" charset="0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47" y="874084"/>
            <a:ext cx="1440000" cy="1440000"/>
          </a:xfrm>
          <a:prstGeom prst="flowChartConnector">
            <a:avLst/>
          </a:prstGeom>
        </p:spPr>
      </p:pic>
      <p:sp>
        <p:nvSpPr>
          <p:cNvPr id="22" name="TextBox 6"/>
          <p:cNvSpPr txBox="1"/>
          <p:nvPr/>
        </p:nvSpPr>
        <p:spPr>
          <a:xfrm>
            <a:off x="2538965" y="2314084"/>
            <a:ext cx="1687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David Rousset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@</a:t>
            </a:r>
            <a:r>
              <a:rPr lang="fr-FR" sz="1400" b="1" dirty="0">
                <a:solidFill>
                  <a:srgbClr val="82A0E2"/>
                </a:solidFill>
                <a:latin typeface="Signika" pitchFamily="2" charset="0"/>
              </a:rPr>
              <a:t>davrous</a:t>
            </a:r>
            <a:endParaRPr lang="fr-FR" sz="1400" b="1" dirty="0">
              <a:solidFill>
                <a:srgbClr val="7F7F7F"/>
              </a:solidFill>
              <a:latin typeface="Signika" pitchFamily="2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94" y="874084"/>
            <a:ext cx="1440000" cy="1440000"/>
          </a:xfrm>
          <a:prstGeom prst="flowChartConnector">
            <a:avLst/>
          </a:prstGeom>
        </p:spPr>
      </p:pic>
      <p:sp>
        <p:nvSpPr>
          <p:cNvPr id="24" name="TextBox 6"/>
          <p:cNvSpPr txBox="1"/>
          <p:nvPr/>
        </p:nvSpPr>
        <p:spPr>
          <a:xfrm>
            <a:off x="4561720" y="2331535"/>
            <a:ext cx="23579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Michel Rousseau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@</a:t>
            </a:r>
            <a:r>
              <a:rPr lang="fr-FR" sz="1400" b="1" dirty="0">
                <a:solidFill>
                  <a:srgbClr val="82A0E2"/>
                </a:solidFill>
                <a:latin typeface="Signika" pitchFamily="2" charset="0"/>
              </a:rPr>
              <a:t>rousseau_michel</a:t>
            </a:r>
            <a:endParaRPr lang="fr-FR" sz="1400" b="1" dirty="0">
              <a:solidFill>
                <a:srgbClr val="7F7F7F"/>
              </a:solidFill>
              <a:latin typeface="Signika" pitchFamily="2" charset="0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641" y="874084"/>
            <a:ext cx="1440000" cy="1440000"/>
          </a:xfrm>
          <a:prstGeom prst="flowChartConnector">
            <a:avLst/>
          </a:prstGeom>
        </p:spPr>
      </p:pic>
      <p:sp>
        <p:nvSpPr>
          <p:cNvPr id="27" name="TextBox 6"/>
          <p:cNvSpPr txBox="1"/>
          <p:nvPr/>
        </p:nvSpPr>
        <p:spPr>
          <a:xfrm>
            <a:off x="7006012" y="2314084"/>
            <a:ext cx="2185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Etienne Margraff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@</a:t>
            </a:r>
            <a:r>
              <a:rPr lang="fr-FR" sz="1400" b="1" dirty="0">
                <a:solidFill>
                  <a:srgbClr val="82A0E2"/>
                </a:solidFill>
                <a:latin typeface="Signika" pitchFamily="2" charset="0"/>
              </a:rPr>
              <a:t>meulta</a:t>
            </a:r>
            <a:endParaRPr lang="fr-FR" sz="1400" b="1" dirty="0">
              <a:solidFill>
                <a:srgbClr val="7F7F7F"/>
              </a:solidFill>
              <a:latin typeface="Signika" pitchFamily="2" charset="0"/>
            </a:endParaRP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47" y="3085121"/>
            <a:ext cx="1440000" cy="1440000"/>
          </a:xfrm>
          <a:prstGeom prst="flowChartConnector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93" y="3102572"/>
            <a:ext cx="1440000" cy="1440000"/>
          </a:xfrm>
          <a:prstGeom prst="flowChartConnector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641" y="3085121"/>
            <a:ext cx="1440000" cy="1440000"/>
          </a:xfrm>
          <a:prstGeom prst="flowChartConnector">
            <a:avLst/>
          </a:prstGeom>
        </p:spPr>
      </p:pic>
      <p:sp>
        <p:nvSpPr>
          <p:cNvPr id="40" name="TextBox 6"/>
          <p:cNvSpPr txBox="1"/>
          <p:nvPr/>
        </p:nvSpPr>
        <p:spPr>
          <a:xfrm>
            <a:off x="99102" y="4542573"/>
            <a:ext cx="1765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Loïc Baumann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@</a:t>
            </a:r>
            <a:r>
              <a:rPr lang="fr-FR" sz="1400" b="1" dirty="0">
                <a:solidFill>
                  <a:srgbClr val="82A0E2"/>
                </a:solidFill>
                <a:latin typeface="Signika" pitchFamily="2" charset="0"/>
              </a:rPr>
              <a:t>loicbaumann</a:t>
            </a:r>
            <a:endParaRPr lang="fr-FR" sz="1400" b="1" dirty="0">
              <a:solidFill>
                <a:srgbClr val="7F7F7F"/>
              </a:solidFill>
              <a:latin typeface="Signika" pitchFamily="2" charset="0"/>
            </a:endParaRPr>
          </a:p>
        </p:txBody>
      </p:sp>
      <p:sp>
        <p:nvSpPr>
          <p:cNvPr id="41" name="TextBox 6"/>
          <p:cNvSpPr txBox="1"/>
          <p:nvPr/>
        </p:nvSpPr>
        <p:spPr>
          <a:xfrm>
            <a:off x="2495769" y="4525122"/>
            <a:ext cx="1687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Julian Chenard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@</a:t>
            </a:r>
            <a:r>
              <a:rPr lang="fr-FR" sz="1400" b="1" dirty="0">
                <a:solidFill>
                  <a:srgbClr val="82A0E2"/>
                </a:solidFill>
                <a:latin typeface="Signika" pitchFamily="2" charset="0"/>
              </a:rPr>
              <a:t>Temechon</a:t>
            </a:r>
            <a:endParaRPr lang="fr-FR" sz="1400" b="1" dirty="0">
              <a:solidFill>
                <a:srgbClr val="7F7F7F"/>
              </a:solidFill>
              <a:latin typeface="Signika" pitchFamily="2" charset="0"/>
            </a:endParaRPr>
          </a:p>
        </p:txBody>
      </p:sp>
      <p:sp>
        <p:nvSpPr>
          <p:cNvPr id="42" name="TextBox 6"/>
          <p:cNvSpPr txBox="1"/>
          <p:nvPr/>
        </p:nvSpPr>
        <p:spPr>
          <a:xfrm>
            <a:off x="4518524" y="4542573"/>
            <a:ext cx="23579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Raanan Weber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@</a:t>
            </a:r>
            <a:r>
              <a:rPr lang="fr-FR" sz="1400" b="1" dirty="0">
                <a:solidFill>
                  <a:srgbClr val="82A0E2"/>
                </a:solidFill>
                <a:latin typeface="Signika" pitchFamily="2" charset="0"/>
              </a:rPr>
              <a:t>RaananW</a:t>
            </a:r>
            <a:endParaRPr lang="fr-FR" sz="1400" b="1" dirty="0">
              <a:solidFill>
                <a:srgbClr val="7F7F7F"/>
              </a:solidFill>
              <a:latin typeface="Signika" pitchFamily="2" charset="0"/>
            </a:endParaRPr>
          </a:p>
        </p:txBody>
      </p:sp>
      <p:sp>
        <p:nvSpPr>
          <p:cNvPr id="43" name="TextBox 6"/>
          <p:cNvSpPr txBox="1"/>
          <p:nvPr/>
        </p:nvSpPr>
        <p:spPr>
          <a:xfrm>
            <a:off x="6962816" y="4525122"/>
            <a:ext cx="2185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Jérôme Bousquié</a:t>
            </a:r>
          </a:p>
        </p:txBody>
      </p:sp>
    </p:spTree>
    <p:extLst>
      <p:ext uri="{BB962C8B-B14F-4D97-AF65-F5344CB8AC3E}">
        <p14:creationId xmlns:p14="http://schemas.microsoft.com/office/powerpoint/2010/main" val="1019258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07"/>
          <a:stretch/>
        </p:blipFill>
        <p:spPr>
          <a:xfrm>
            <a:off x="6261099" y="1855266"/>
            <a:ext cx="1320801" cy="140352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270499" y="3648075"/>
            <a:ext cx="3301999" cy="857250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Des questions ?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848349" y="608732"/>
            <a:ext cx="21463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MERCI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 t="24872" r="29435" b="31843"/>
          <a:stretch/>
        </p:blipFill>
        <p:spPr>
          <a:xfrm>
            <a:off x="-3064460" y="-353962"/>
            <a:ext cx="8576259" cy="5899356"/>
          </a:xfrm>
          <a:prstGeom prst="flowChartInputOutpu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44399" y="4656027"/>
            <a:ext cx="5354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6A8DD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fr-FR" b="1" dirty="0" err="1">
                <a:solidFill>
                  <a:srgbClr val="6A8DD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Jaskar</a:t>
            </a:r>
            <a:r>
              <a:rPr lang="fr-FR" b="1" dirty="0">
                <a:solidFill>
                  <a:srgbClr val="6A8DD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fr-FR" b="1" dirty="0" err="1">
                <a:solidFill>
                  <a:srgbClr val="6A8DD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BJS_Basic_Presentation</a:t>
            </a:r>
            <a:endParaRPr lang="fr-FR" b="1" dirty="0">
              <a:solidFill>
                <a:srgbClr val="6A8DD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835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580744"/>
            <a:ext cx="9144000" cy="304800"/>
          </a:xfrm>
          <a:prstGeom prst="rect">
            <a:avLst/>
          </a:prstGeom>
          <a:solidFill>
            <a:srgbClr val="82A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a.gee@keyveo.com - https://github.com/Jaskar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84638" y="1855132"/>
            <a:ext cx="444023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ignika" pitchFamily="2" charset="0"/>
                <a:cs typeface="+mn-cs"/>
              </a:rPr>
              <a:t>ANTHONY</a:t>
            </a:r>
            <a:r>
              <a:rPr lang="en-US" sz="3600" b="1" dirty="0">
                <a:solidFill>
                  <a:srgbClr val="5BD999"/>
                </a:solidFill>
                <a:latin typeface="Signika" pitchFamily="2" charset="0"/>
              </a:rPr>
              <a:t> </a:t>
            </a:r>
            <a:r>
              <a:rPr lang="en-US" sz="3600" b="1" dirty="0">
                <a:solidFill>
                  <a:srgbClr val="82A0E2"/>
                </a:solidFill>
                <a:latin typeface="Signika" pitchFamily="2" charset="0"/>
                <a:cs typeface="+mn-cs"/>
              </a:rPr>
              <a:t>GÉE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84638" y="2375009"/>
            <a:ext cx="3840162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ignika" pitchFamily="2" charset="0"/>
                <a:cs typeface="+mn-cs"/>
              </a:rPr>
              <a:t>Concepteur </a:t>
            </a:r>
            <a:r>
              <a:rPr lang="en-US" sz="1600" dirty="0">
                <a:solidFill>
                  <a:srgbClr val="A6A6A6"/>
                </a:solidFill>
                <a:latin typeface="Signika" pitchFamily="2" charset="0"/>
                <a:cs typeface="+mn-cs"/>
              </a:rPr>
              <a:t>Dévelo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ignika" pitchFamily="2" charset="0"/>
                <a:cs typeface="+mn-cs"/>
              </a:rPr>
              <a:t>ppeur / CDP Junior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82A0E2"/>
                </a:solidFill>
                <a:latin typeface="Signika" pitchFamily="2" charset="0"/>
                <a:cs typeface="+mn-cs"/>
              </a:rPr>
              <a:t>Keyveo</a:t>
            </a:r>
            <a:endParaRPr lang="en-US" sz="1600" dirty="0">
              <a:solidFill>
                <a:srgbClr val="A6A6A6"/>
              </a:solidFill>
              <a:latin typeface="Signika" pitchFamily="2" charset="0"/>
              <a:cs typeface="+mn-cs"/>
            </a:endParaRPr>
          </a:p>
        </p:txBody>
      </p:sp>
      <p:cxnSp>
        <p:nvCxnSpPr>
          <p:cNvPr id="7" name="Straight Connector 18"/>
          <p:cNvCxnSpPr/>
          <p:nvPr/>
        </p:nvCxnSpPr>
        <p:spPr>
          <a:xfrm>
            <a:off x="3962400" y="1599544"/>
            <a:ext cx="0" cy="137160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7"/>
          <p:cNvSpPr txBox="1"/>
          <p:nvPr/>
        </p:nvSpPr>
        <p:spPr>
          <a:xfrm>
            <a:off x="0" y="419034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82A0E2"/>
                </a:solidFill>
                <a:latin typeface="Signika"/>
              </a:rPr>
              <a:t>@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ignika"/>
              </a:rPr>
              <a:t>Anthony_Jaskar / </a:t>
            </a:r>
            <a:r>
              <a:rPr lang="en-US" sz="3600" dirty="0">
                <a:solidFill>
                  <a:srgbClr val="82A0E2"/>
                </a:solidFill>
                <a:latin typeface="Signika"/>
              </a:rPr>
              <a:t>@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ignika"/>
              </a:rPr>
              <a:t>Keyveo3d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2578"/>
            <a:ext cx="1905266" cy="1905266"/>
          </a:xfrm>
          <a:prstGeom prst="ellipse">
            <a:avLst/>
          </a:prstGeom>
          <a:ln>
            <a:solidFill>
              <a:srgbClr val="A6A6A6"/>
            </a:solidFill>
          </a:ln>
        </p:spPr>
      </p:pic>
    </p:spTree>
    <p:extLst>
      <p:ext uri="{BB962C8B-B14F-4D97-AF65-F5344CB8AC3E}">
        <p14:creationId xmlns:p14="http://schemas.microsoft.com/office/powerpoint/2010/main" val="198959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76200" y="3038967"/>
            <a:ext cx="9296400" cy="14039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WebGL</a:t>
            </a:r>
            <a:r>
              <a:rPr lang="fr-FR" b="1" dirty="0">
                <a:solidFill>
                  <a:srgbClr val="404040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</a:t>
            </a:r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c’est…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914400" y="1152743"/>
            <a:ext cx="7772400" cy="3394075"/>
          </a:xfrm>
        </p:spPr>
        <p:txBody>
          <a:bodyPr/>
          <a:lstStyle/>
          <a:p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Une API </a:t>
            </a:r>
            <a:r>
              <a:rPr lang="fr-FR" sz="2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JavaScript</a:t>
            </a:r>
            <a:endParaRPr lang="fr-FR" sz="2400" dirty="0">
              <a:solidFill>
                <a:srgbClr val="82A0E2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Basée sur </a:t>
            </a:r>
            <a:r>
              <a:rPr lang="fr-FR" sz="2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OpenGL ES 2.0</a:t>
            </a:r>
          </a:p>
          <a:p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Standardisée par </a:t>
            </a:r>
            <a:r>
              <a:rPr lang="fr-FR" sz="2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Kronos Group</a:t>
            </a:r>
          </a:p>
          <a:p>
            <a:endParaRPr lang="fr-FR" sz="2400" b="1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70400"/>
            <a:ext cx="6705600" cy="13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84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Utiliser le</a:t>
            </a:r>
            <a:r>
              <a:rPr lang="fr-FR" b="1" dirty="0">
                <a:solidFill>
                  <a:srgbClr val="404040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</a:t>
            </a:r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WebGL pur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457200" y="1311275"/>
            <a:ext cx="8229600" cy="3394075"/>
          </a:xfrm>
        </p:spPr>
        <p:txBody>
          <a:bodyPr/>
          <a:lstStyle/>
          <a:p>
            <a:pPr marL="0" indent="0">
              <a:buNone/>
            </a:pP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Il faut gérer </a:t>
            </a:r>
            <a:r>
              <a:rPr lang="fr-FR" sz="2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tout le moteur</a:t>
            </a: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sauf l’</a:t>
            </a:r>
            <a:r>
              <a:rPr lang="fr-FR" sz="2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affichage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Entre autres :</a:t>
            </a:r>
          </a:p>
          <a:p>
            <a:pPr lvl="1"/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Ecrire les </a:t>
            </a:r>
            <a:r>
              <a:rPr lang="fr-FR" sz="2000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shaders</a:t>
            </a:r>
            <a:endParaRPr lang="fr-FR" sz="200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lvl="1"/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Créer les </a:t>
            </a:r>
            <a:r>
              <a:rPr lang="fr-FR" sz="2000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géométries</a:t>
            </a:r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et topologies</a:t>
            </a:r>
          </a:p>
          <a:p>
            <a:pPr lvl="1"/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Gérer les </a:t>
            </a:r>
            <a:r>
              <a:rPr lang="fr-FR" sz="2000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textures</a:t>
            </a:r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et autres </a:t>
            </a:r>
            <a:r>
              <a:rPr lang="fr-FR" sz="2000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ressources</a:t>
            </a:r>
          </a:p>
          <a:p>
            <a:pPr lvl="1"/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S’occuper de la </a:t>
            </a:r>
            <a:r>
              <a:rPr lang="fr-FR" sz="2000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boucle de rendu</a:t>
            </a:r>
          </a:p>
          <a:p>
            <a:endParaRPr lang="fr-FR" sz="2400" b="1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6" name="Parallelogram 10"/>
          <p:cNvSpPr/>
          <p:nvPr/>
        </p:nvSpPr>
        <p:spPr>
          <a:xfrm>
            <a:off x="6119664" y="0"/>
            <a:ext cx="6048672" cy="5143500"/>
          </a:xfrm>
          <a:prstGeom prst="parallelogram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835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idx="1"/>
          </p:nvPr>
        </p:nvSpPr>
        <p:spPr>
          <a:xfrm>
            <a:off x="457200" y="1200150"/>
            <a:ext cx="4876800" cy="367665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Environ </a:t>
            </a:r>
            <a: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1</a:t>
            </a: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version par mois</a:t>
            </a:r>
            <a:b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</a:br>
            <a: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89</a:t>
            </a: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contributeurs</a:t>
            </a:r>
            <a:b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</a:br>
            <a: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44</a:t>
            </a: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releases </a:t>
            </a:r>
            <a:b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</a:br>
            <a: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3915 </a:t>
            </a: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commits</a:t>
            </a:r>
            <a:b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</a:br>
            <a: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59000+</a:t>
            </a:r>
            <a:r>
              <a:rPr lang="fr-FR" sz="2400" b="1" dirty="0">
                <a:solidFill>
                  <a:srgbClr val="5BD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</a:t>
            </a: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lignes de code Javascript</a:t>
            </a:r>
            <a:b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</a:b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Plus de </a:t>
            </a:r>
            <a: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150</a:t>
            </a: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fichiers </a:t>
            </a:r>
            <a:r>
              <a:rPr lang="fr-FR" sz="2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TypeScript</a:t>
            </a: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</a:t>
            </a:r>
            <a:b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</a:b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Environ </a:t>
            </a:r>
            <a: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900 </a:t>
            </a: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forks </a:t>
            </a:r>
            <a:b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</a:b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Une librairie minifiée de </a:t>
            </a:r>
            <a: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1.28MB</a:t>
            </a:r>
            <a:b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</a:b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Un </a:t>
            </a:r>
            <a: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forum</a:t>
            </a: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actif, une </a:t>
            </a:r>
            <a: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doc</a:t>
            </a: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vivante</a:t>
            </a:r>
            <a:endParaRPr lang="fr-FR" sz="2400" b="1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Le tout,</a:t>
            </a:r>
            <a: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en open source</a:t>
            </a:r>
            <a:endParaRPr lang="fr-FR" sz="2400" dirty="0"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BABYLON.JS</a:t>
            </a:r>
            <a:r>
              <a:rPr lang="fr-FR" b="1" dirty="0">
                <a:solidFill>
                  <a:srgbClr val="5BD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</a:t>
            </a:r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à votre service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"/>
          <a:stretch/>
        </p:blipFill>
        <p:spPr>
          <a:xfrm>
            <a:off x="5118100" y="1"/>
            <a:ext cx="5359769" cy="5156200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val="1148040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Comment utiliser </a:t>
            </a:r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BABYLON.JS</a:t>
            </a:r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Projet open source (Disponible sur </a:t>
            </a:r>
            <a:r>
              <a:rPr lang="fr-FR" sz="2000" dirty="0" err="1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Github</a:t>
            </a:r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)</a:t>
            </a:r>
          </a:p>
          <a:p>
            <a:pPr marL="0" indent="0">
              <a:buNone/>
            </a:pPr>
            <a:endParaRPr lang="fr-FR" sz="100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marL="0" indent="0">
              <a:buNone/>
            </a:pPr>
            <a:r>
              <a:rPr lang="fr-FR" sz="2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http://www.babylonjs.com</a:t>
            </a:r>
          </a:p>
          <a:p>
            <a:pPr marL="0" indent="0">
              <a:buNone/>
            </a:pPr>
            <a:r>
              <a:rPr lang="fr-FR" sz="2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http://cdn.babylonjs.com/2-4/babylon.js</a:t>
            </a:r>
            <a:r>
              <a:rPr lang="fr-FR" sz="7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</a:t>
            </a:r>
            <a:endParaRPr lang="fr-FR" sz="2000" b="1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marL="0" indent="0">
              <a:buNone/>
            </a:pPr>
            <a:endParaRPr lang="fr-FR" sz="100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Que faire de ce fichier? Une </a:t>
            </a:r>
            <a:r>
              <a:rPr lang="fr-FR" sz="20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inclusion</a:t>
            </a:r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, et vous êtes bon!</a:t>
            </a:r>
          </a:p>
          <a:p>
            <a:endParaRPr lang="fr-FR" sz="240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Pour démarrer Babylon, il suffit de créer un objet “</a:t>
            </a:r>
            <a:r>
              <a:rPr lang="fr-FR" sz="20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Engine</a:t>
            </a:r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“:</a:t>
            </a:r>
          </a:p>
          <a:p>
            <a:endParaRPr lang="fr-FR" sz="2000" dirty="0"/>
          </a:p>
        </p:txBody>
      </p:sp>
      <p:sp>
        <p:nvSpPr>
          <p:cNvPr id="6" name="TextBox 7"/>
          <p:cNvSpPr txBox="1"/>
          <p:nvPr/>
        </p:nvSpPr>
        <p:spPr>
          <a:xfrm>
            <a:off x="1828800" y="3390574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 src="</a:t>
            </a: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babylon.js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"&gt;&lt;/script&gt;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971600" y="4232384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engine = new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BABYLON.Engine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(canvas, true);</a:t>
            </a:r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583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Comment utiliser </a:t>
            </a:r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BABYLON.JS</a:t>
            </a:r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?</a:t>
            </a:r>
            <a:endParaRPr lang="fr-FR" b="1" dirty="0">
              <a:solidFill>
                <a:srgbClr val="5BD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179512" y="1131590"/>
            <a:ext cx="8784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Babylon.js est un </a:t>
            </a:r>
            <a:r>
              <a:rPr lang="fr-FR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graphe de scène</a:t>
            </a:r>
            <a:r>
              <a:rPr lang="fr-FR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.</a:t>
            </a:r>
          </a:p>
          <a:p>
            <a:endParaRPr lang="fr-FR" b="1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endParaRPr lang="fr-FR" b="1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endParaRPr lang="fr-FR" b="1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endParaRPr lang="fr-FR" b="1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endParaRPr lang="fr-FR" b="1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endParaRPr lang="fr-FR" b="1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r>
              <a:rPr lang="fr-FR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Gérer la </a:t>
            </a:r>
            <a:r>
              <a:rPr lang="fr-FR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boucle de rendu</a:t>
            </a:r>
            <a:r>
              <a:rPr lang="fr-FR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n’a jamais été aussi simple:</a:t>
            </a:r>
          </a:p>
        </p:txBody>
      </p:sp>
      <p:sp>
        <p:nvSpPr>
          <p:cNvPr id="6" name="TextBox 10"/>
          <p:cNvSpPr txBox="1"/>
          <p:nvPr/>
        </p:nvSpPr>
        <p:spPr>
          <a:xfrm>
            <a:off x="179512" y="1635646"/>
            <a:ext cx="8784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scene = new </a:t>
            </a:r>
            <a:r>
              <a:rPr lang="fr-F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BABYLON.Scene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engine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camera = new </a:t>
            </a:r>
            <a:r>
              <a:rPr lang="fr-F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BABYLON.FreeCamera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("Camera", new BABYLON.Vector3(0, 0, -10), scene);</a:t>
            </a:r>
          </a:p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light = new </a:t>
            </a:r>
            <a:r>
              <a:rPr lang="fr-F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BABYLON.PointLight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("Light", new BABYLON.Vector3(0, 100, 100), scene);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sphere =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BABYLON.Mesh.createSphere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("Sphere", 16, 3, scene);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971600" y="3471506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engine.</a:t>
            </a:r>
            <a:r>
              <a:rPr lang="fr-F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runRenderLoop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scene.render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});</a:t>
            </a:r>
          </a:p>
        </p:txBody>
      </p:sp>
    </p:spTree>
    <p:extLst>
      <p:ext uri="{BB962C8B-B14F-4D97-AF65-F5344CB8AC3E}">
        <p14:creationId xmlns:p14="http://schemas.microsoft.com/office/powerpoint/2010/main" val="26809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Travailler avec des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</a:t>
            </a:r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Ressources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64634" y="1341324"/>
            <a:ext cx="2354766" cy="2005446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56437" y="1355522"/>
            <a:ext cx="2843841" cy="1991591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29400" y="1657350"/>
            <a:ext cx="0" cy="137160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9934" y="348785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Blender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99138" y="348785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3DS Max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70939" y="3487851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Unity 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4552950"/>
            <a:ext cx="8465902" cy="457200"/>
          </a:xfrm>
          <a:prstGeom prst="rect">
            <a:avLst/>
          </a:prstGeom>
          <a:solidFill>
            <a:srgbClr val="82A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.BABYLON</a:t>
            </a:r>
          </a:p>
        </p:txBody>
      </p:sp>
      <p:sp>
        <p:nvSpPr>
          <p:cNvPr id="12" name="Down Arrow Callout 13"/>
          <p:cNvSpPr/>
          <p:nvPr/>
        </p:nvSpPr>
        <p:spPr>
          <a:xfrm>
            <a:off x="464634" y="3933383"/>
            <a:ext cx="8458468" cy="598547"/>
          </a:xfrm>
          <a:prstGeom prst="downArrowCallout">
            <a:avLst>
              <a:gd name="adj1" fmla="val 25000"/>
              <a:gd name="adj2" fmla="val 75407"/>
              <a:gd name="adj3" fmla="val 25000"/>
              <a:gd name="adj4" fmla="val 6497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Exporters</a:t>
            </a:r>
          </a:p>
        </p:txBody>
      </p:sp>
      <p:pic>
        <p:nvPicPr>
          <p:cNvPr id="13" name="Picture 2" descr="http://i.ytimg.com/vi/iJ0Dvsvfyqc/maxresdefaul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16" y="1341324"/>
            <a:ext cx="2385786" cy="19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559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3"/>
          <p:cNvGraphicFramePr/>
          <p:nvPr>
            <p:extLst>
              <p:ext uri="{D42A27DB-BD31-4B8C-83A1-F6EECF244321}">
                <p14:modId xmlns:p14="http://schemas.microsoft.com/office/powerpoint/2010/main" val="73914775"/>
              </p:ext>
            </p:extLst>
          </p:nvPr>
        </p:nvGraphicFramePr>
        <p:xfrm>
          <a:off x="381000" y="895350"/>
          <a:ext cx="86106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4"/>
          <p:cNvSpPr txBox="1"/>
          <p:nvPr/>
        </p:nvSpPr>
        <p:spPr>
          <a:xfrm>
            <a:off x="762000" y="3790950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Espilit demo: </a:t>
            </a:r>
            <a:r>
              <a:rPr lang="en-US" b="1" dirty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22MB / 4MB (</a:t>
            </a:r>
            <a:r>
              <a:rPr lang="en-US" b="1" dirty="0" err="1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gzip</a:t>
            </a:r>
            <a:r>
              <a:rPr lang="en-US" b="1" dirty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) </a:t>
            </a:r>
            <a:endParaRPr lang="en-US" sz="2000" b="1" dirty="0">
              <a:solidFill>
                <a:schemeClr val="bg1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3733800" y="3794202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Espilit demo: </a:t>
            </a:r>
            <a:r>
              <a:rPr lang="en-US" b="1" dirty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22MB / 4MB (</a:t>
            </a:r>
            <a:r>
              <a:rPr lang="en-US" b="1" dirty="0" err="1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gzip</a:t>
            </a:r>
            <a:r>
              <a:rPr lang="en-US" b="1" dirty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) </a:t>
            </a:r>
            <a:endParaRPr lang="en-US" sz="2000" b="1" dirty="0">
              <a:solidFill>
                <a:schemeClr val="bg1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6553200" y="3790950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Espilit demo:   </a:t>
            </a:r>
            <a:r>
              <a:rPr lang="en-US" b="1" dirty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9MB / 3MB (</a:t>
            </a:r>
            <a:r>
              <a:rPr lang="en-US" b="1" dirty="0" err="1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gzip</a:t>
            </a:r>
            <a:r>
              <a:rPr lang="en-US" b="1" dirty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) </a:t>
            </a:r>
            <a:endParaRPr lang="en-US" sz="2000" b="1" dirty="0">
              <a:solidFill>
                <a:schemeClr val="bg1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Le </a:t>
            </a:r>
            <a:r>
              <a:rPr lang="en-US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format</a:t>
            </a:r>
            <a:r>
              <a:rPr lang="en-US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.babylon</a:t>
            </a:r>
          </a:p>
        </p:txBody>
      </p:sp>
    </p:spTree>
    <p:extLst>
      <p:ext uri="{BB962C8B-B14F-4D97-AF65-F5344CB8AC3E}">
        <p14:creationId xmlns:p14="http://schemas.microsoft.com/office/powerpoint/2010/main" val="39868156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440</TotalTime>
  <Words>805</Words>
  <Application>Microsoft Office PowerPoint</Application>
  <PresentationFormat>Affichage à l'écran (16:9)</PresentationFormat>
  <Paragraphs>220</Paragraphs>
  <Slides>17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Oswald</vt:lpstr>
      <vt:lpstr>Segoe UI</vt:lpstr>
      <vt:lpstr>Segoe WP</vt:lpstr>
      <vt:lpstr>Signika</vt:lpstr>
      <vt:lpstr>Thème Office</vt:lpstr>
      <vt:lpstr>Présentation PowerPoint</vt:lpstr>
      <vt:lpstr>Présentation PowerPoint</vt:lpstr>
      <vt:lpstr>WebGL c’est…</vt:lpstr>
      <vt:lpstr>Utiliser le WebGL pur</vt:lpstr>
      <vt:lpstr>BABYLON.JS à votre service</vt:lpstr>
      <vt:lpstr>Comment utiliser BABYLON.JS ?</vt:lpstr>
      <vt:lpstr>Comment utiliser BABYLON.JS ?</vt:lpstr>
      <vt:lpstr>Travailler avec des Ressources</vt:lpstr>
      <vt:lpstr>Le format .babylon</vt:lpstr>
      <vt:lpstr>Les imports</vt:lpstr>
      <vt:lpstr>Démo / code</vt:lpstr>
      <vt:lpstr>Présentation PowerPoint</vt:lpstr>
      <vt:lpstr>Quelques fonctionnalités…</vt:lpstr>
      <vt:lpstr>Apprendre &amp; Expérimenter</vt:lpstr>
      <vt:lpstr>Présentation PowerPoint</vt:lpstr>
      <vt:lpstr>Présentation PowerPoint</vt:lpstr>
      <vt:lpstr>Des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Anthony Gée</dc:creator>
  <cp:lastModifiedBy>Anthony Gée</cp:lastModifiedBy>
  <cp:revision>54</cp:revision>
  <dcterms:created xsi:type="dcterms:W3CDTF">2016-07-02T09:43:08Z</dcterms:created>
  <dcterms:modified xsi:type="dcterms:W3CDTF">2016-07-04T15:07:14Z</dcterms:modified>
</cp:coreProperties>
</file>